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06" r:id="rId5"/>
    <p:sldId id="277" r:id="rId6"/>
    <p:sldId id="294" r:id="rId7"/>
    <p:sldId id="290" r:id="rId8"/>
    <p:sldId id="303" r:id="rId9"/>
    <p:sldId id="309" r:id="rId10"/>
    <p:sldId id="264" r:id="rId11"/>
    <p:sldId id="301" r:id="rId12"/>
    <p:sldId id="262" r:id="rId13"/>
    <p:sldId id="305" r:id="rId14"/>
    <p:sldId id="307" r:id="rId15"/>
    <p:sldId id="308" r:id="rId16"/>
    <p:sldId id="258" r:id="rId17"/>
    <p:sldId id="298" r:id="rId18"/>
    <p:sldId id="291" r:id="rId19"/>
    <p:sldId id="297" r:id="rId20"/>
    <p:sldId id="299" r:id="rId21"/>
    <p:sldId id="276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A3BD7632-2987-9EE8-4FBA-10C3B5E6768C}" name="Nelson, Zachary" initials="NZ" userId="S::zray@iu.edu::3664fd18-b713-4df3-945a-a7b6b6941a2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8D8161"/>
    <a:srgbClr val="4A6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838E2D-24DA-C244-A68E-D2758EBCA3E4}" v="2" dt="2024-04-17T17:00:39.401"/>
    <p1510:client id="{8E45F13D-208B-8E2F-28F6-813C9E726469}" v="97" dt="2024-04-16T18:17:47.108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6" y="4614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1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02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5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/>
              <a:t>Click to add text </a:t>
            </a:r>
          </a:p>
          <a:p>
            <a:pPr marL="685800" lvl="1" indent="-228600"/>
            <a:r>
              <a:rPr lang="en-US"/>
              <a:t>Second level</a:t>
            </a:r>
          </a:p>
          <a:p>
            <a:pPr marL="1143000" lvl="2" indent="-228600"/>
            <a:r>
              <a:rPr lang="en-US"/>
              <a:t>Third level</a:t>
            </a:r>
          </a:p>
          <a:p>
            <a:pPr marL="1600200" lvl="3" indent="-228600"/>
            <a:r>
              <a:rPr lang="en-US"/>
              <a:t>Fourth level</a:t>
            </a:r>
          </a:p>
          <a:p>
            <a:pPr marL="2057400" lvl="4" indent="-228600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insert table</a:t>
            </a:r>
          </a:p>
          <a:p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jpe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0615" y="677918"/>
            <a:ext cx="7592925" cy="3590596"/>
          </a:xfrm>
        </p:spPr>
        <p:txBody>
          <a:bodyPr>
            <a:normAutofit fontScale="90000"/>
          </a:bodyPr>
          <a:lstStyle/>
          <a:p>
            <a:r>
              <a:rPr lang="en-US" b="0">
                <a:latin typeface="Copperplate Gothic Bold"/>
                <a:ea typeface="+mj-lt"/>
                <a:cs typeface="+mj-lt"/>
              </a:rPr>
              <a:t>SECURING END-TO-END MESSAGING WITH ENCRYPTION</a:t>
            </a:r>
            <a:endParaRPr lang="en-US">
              <a:latin typeface="Copperplate Gothic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D2EB4-B95D-9E58-A19C-4473B7464BFD}"/>
              </a:ext>
            </a:extLst>
          </p:cNvPr>
          <p:cNvSpPr txBox="1"/>
          <p:nvPr/>
        </p:nvSpPr>
        <p:spPr>
          <a:xfrm>
            <a:off x="10273810" y="5868866"/>
            <a:ext cx="2272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Zachary Nelson </a:t>
            </a:r>
          </a:p>
          <a:p>
            <a:r>
              <a:rPr lang="en-US">
                <a:solidFill>
                  <a:schemeClr val="bg1"/>
                </a:solidFill>
              </a:rPr>
              <a:t>              &amp;</a:t>
            </a:r>
          </a:p>
          <a:p>
            <a:r>
              <a:rPr lang="en-US">
                <a:solidFill>
                  <a:schemeClr val="bg1"/>
                </a:solidFill>
              </a:rPr>
              <a:t>Dylan Eversman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2544" y="761322"/>
            <a:ext cx="5774540" cy="266256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opperplate Gothic Bold"/>
              </a:rPr>
              <a:t>Elliptic Curve </a:t>
            </a:r>
            <a:r>
              <a:rPr lang="en-US" b="0">
                <a:latin typeface="Copperplate Gothic Bold"/>
                <a:ea typeface="+mj-lt"/>
                <a:cs typeface="+mj-lt"/>
              </a:rPr>
              <a:t>vulnerabilities</a:t>
            </a:r>
            <a:endParaRPr lang="en-US" sz="4300">
              <a:latin typeface="Copperplate Gothic Bold"/>
              <a:ea typeface="+mj-lt"/>
              <a:cs typeface="+mj-lt"/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6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95056" cy="1309404"/>
          </a:xfrm>
        </p:spPr>
        <p:txBody>
          <a:bodyPr>
            <a:normAutofit/>
          </a:bodyPr>
          <a:lstStyle/>
          <a:p>
            <a:r>
              <a:rPr lang="en-US">
                <a:latin typeface="Copperplate Gothic Bold"/>
              </a:rPr>
              <a:t>These curves don’t lie</a:t>
            </a:r>
            <a:r>
              <a:rPr lang="en-US" sz="2800">
                <a:latin typeface="Copperplate Gothic Bold"/>
              </a:rPr>
              <a:t>(… or do they?)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53355E-A9D4-CD13-83F5-7E979DB0A36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85750">
              <a:buChar char="•"/>
            </a:pPr>
            <a:r>
              <a:rPr lang="en-US" dirty="0"/>
              <a:t>In 2006 </a:t>
            </a:r>
            <a:r>
              <a:rPr lang="en-US" dirty="0">
                <a:ea typeface="+mn-lt"/>
                <a:cs typeface="+mn-lt"/>
              </a:rPr>
              <a:t>Dual_EC_DRBG</a:t>
            </a:r>
            <a:r>
              <a:rPr lang="en-US" dirty="0"/>
              <a:t> – A Pseudo random number generator using EC -was approved for use by the National Institute of Standards and Technology.</a:t>
            </a:r>
          </a:p>
          <a:p>
            <a:pPr marL="285750" indent="-285750">
              <a:buChar char="•"/>
            </a:pPr>
            <a:r>
              <a:rPr lang="en-US" dirty="0"/>
              <a:t>In 2007 an article on a potential backdoor within the system is published in Wired. With unknown values, it may be possible to break the encryption.</a:t>
            </a:r>
          </a:p>
          <a:p>
            <a:pPr marL="285750" indent="-285750">
              <a:buChar char="•"/>
            </a:pPr>
            <a:r>
              <a:rPr lang="en-US" dirty="0"/>
              <a:t>In 2013 The New York Times reported the NSA was a major contributor to the standard, and may have inserted a backdoor </a:t>
            </a:r>
          </a:p>
          <a:p>
            <a:pPr marL="285750" indent="-285750">
              <a:buChar char="•"/>
            </a:pPr>
            <a:r>
              <a:rPr lang="en-US" dirty="0"/>
              <a:t>In 2014 NIST recommends other cryptographic standards be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95056" cy="1309404"/>
          </a:xfrm>
        </p:spPr>
        <p:txBody>
          <a:bodyPr>
            <a:normAutofit/>
          </a:bodyPr>
          <a:lstStyle/>
          <a:p>
            <a:r>
              <a:rPr lang="en-US" dirty="0">
                <a:latin typeface="Copperplate Gothic Bold"/>
              </a:rPr>
              <a:t>Additional </a:t>
            </a:r>
            <a:br>
              <a:rPr lang="en-US" dirty="0">
                <a:latin typeface="Copperplate Gothic Bold"/>
              </a:rPr>
            </a:br>
            <a:r>
              <a:rPr lang="en-US" b="0" dirty="0">
                <a:latin typeface="Copperplate Gothic Bold"/>
              </a:rPr>
              <a:t>vulnerabilities</a:t>
            </a:r>
            <a:endParaRPr lang="en-US" dirty="0">
              <a:latin typeface="Copperplate Gothic Bold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80D7C4-4130-222C-11B1-F91E7B6AFE3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367770"/>
            <a:ext cx="6597372" cy="3987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Issues with Elliptic curve standards persist today.  </a:t>
            </a:r>
            <a:r>
              <a:rPr lang="en-US" dirty="0">
                <a:ea typeface="+mn-lt"/>
                <a:cs typeface="+mn-lt"/>
              </a:rPr>
              <a:t>Curve 25519 and curves in the same family may be vulnerable to attacks. </a:t>
            </a:r>
            <a:endParaRPr lang="en-US" dirty="0"/>
          </a:p>
          <a:p>
            <a:r>
              <a:rPr lang="en-US" dirty="0"/>
              <a:t>Not verifying response in communication can lead to an invalid curve attack. By altering the value of b in the equation </a:t>
            </a:r>
            <a:r>
              <a:rPr lang="en-US" dirty="0">
                <a:ea typeface="+mn-lt"/>
                <a:cs typeface="+mn-lt"/>
              </a:rPr>
              <a:t>y</a:t>
            </a:r>
            <a:r>
              <a:rPr lang="en-US" baseline="30000" dirty="0">
                <a:ea typeface="+mn-lt"/>
                <a:cs typeface="+mn-lt"/>
              </a:rPr>
              <a:t>2</a:t>
            </a:r>
            <a:r>
              <a:rPr lang="en-US" dirty="0">
                <a:ea typeface="+mn-lt"/>
                <a:cs typeface="+mn-lt"/>
              </a:rPr>
              <a:t> = x</a:t>
            </a:r>
            <a:r>
              <a:rPr lang="en-US" baseline="30000" dirty="0">
                <a:ea typeface="+mn-lt"/>
                <a:cs typeface="+mn-lt"/>
              </a:rPr>
              <a:t>3</a:t>
            </a:r>
            <a:r>
              <a:rPr lang="en-US" dirty="0">
                <a:ea typeface="+mn-lt"/>
                <a:cs typeface="+mn-lt"/>
              </a:rPr>
              <a:t> + ax + b </a:t>
            </a:r>
            <a:r>
              <a:rPr lang="en-US" dirty="0"/>
              <a:t>to that of a known curve, an attacker may eventually discover a private key.</a:t>
            </a:r>
          </a:p>
          <a:p>
            <a:endParaRPr lang="en-US"/>
          </a:p>
          <a:p>
            <a:r>
              <a:rPr lang="en-US" dirty="0"/>
              <a:t>By failing to validate responses contain points within a valid subgroup of points could lead to a small subgroup attack. An attacker may eventually gain a private key by reducing the problem difficulty.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26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3028015"/>
          </a:xfrm>
        </p:spPr>
        <p:txBody>
          <a:bodyPr>
            <a:normAutofit/>
          </a:bodyPr>
          <a:lstStyle/>
          <a:p>
            <a:r>
              <a:rPr lang="en-US">
                <a:latin typeface="Copperplate Gothic Bold"/>
              </a:rPr>
              <a:t>Securing ECC </a:t>
            </a:r>
            <a:br>
              <a:rPr lang="en-US">
                <a:latin typeface="Copperplate Gothic Bold"/>
              </a:rPr>
            </a:br>
            <a:r>
              <a:rPr lang="en-US">
                <a:latin typeface="Copperplate Gothic Bold"/>
              </a:rPr>
              <a:t>encryption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Computer outline">
            <a:extLst>
              <a:ext uri="{FF2B5EF4-FFF2-40B4-BE49-F238E27FC236}">
                <a16:creationId xmlns:a16="http://schemas.microsoft.com/office/drawing/2014/main" id="{0936673B-55CC-6CA0-AF00-3A83B7441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7850" y="3156713"/>
            <a:ext cx="2979127" cy="2979127"/>
          </a:xfrm>
          <a:prstGeom prst="rect">
            <a:avLst/>
          </a:prstGeom>
        </p:spPr>
      </p:pic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8A368F51-9B46-CC55-38F7-DAA82AADA6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2856" y="3248757"/>
            <a:ext cx="1825504" cy="18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F458-1982-3117-488B-7A4D7D20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95056" cy="119126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opperplate Gothic Bold"/>
              </a:rPr>
              <a:t>A more Secure Standard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D6125-37A6-EC1C-0343-C497DDC5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A1BB-8B1E-CBA3-2C77-C3FDC3E7B9C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261445"/>
            <a:ext cx="6592392" cy="380975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avoid potential vulnerabilities such as the small subgroup attack, we sought out an elliptic curve standard that follows secure-by-design standards.</a:t>
            </a:r>
          </a:p>
          <a:p>
            <a:pPr>
              <a:lnSpc>
                <a:spcPct val="100000"/>
              </a:lnSpc>
            </a:pPr>
            <a:endParaRPr lang="en-US"/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dirty="0"/>
              <a:t>The Double-Odd family of elliptic curves prevents subgroup attacks by defining a prime order over their subgroups.</a:t>
            </a: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dirty="0"/>
              <a:t>All operations are approximately constant-time implementations. </a:t>
            </a: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dirty="0"/>
              <a:t>This leads to secure, fast operations that are needed in applications using end-to-encryption.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3414" y="177492"/>
            <a:ext cx="6983186" cy="1029587"/>
          </a:xfrm>
        </p:spPr>
        <p:txBody>
          <a:bodyPr>
            <a:noAutofit/>
          </a:bodyPr>
          <a:lstStyle/>
          <a:p>
            <a:r>
              <a:rPr lang="en-US" sz="5400">
                <a:latin typeface="Copperplate Gothic Bold" panose="020E0705020206020404" pitchFamily="34" charset="0"/>
              </a:rPr>
              <a:t>Okay, So what?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8825" y="1119994"/>
            <a:ext cx="5422990" cy="752350"/>
          </a:xfrm>
        </p:spPr>
        <p:txBody>
          <a:bodyPr>
            <a:noAutofit/>
          </a:bodyPr>
          <a:lstStyle/>
          <a:p>
            <a:r>
              <a:rPr lang="en-US" sz="3200"/>
              <a:t>Real World Applications:</a:t>
            </a:r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522865-7AAE-90E2-F108-9AEE6B73A0A3}"/>
              </a:ext>
            </a:extLst>
          </p:cNvPr>
          <p:cNvSpPr txBox="1">
            <a:spLocks/>
          </p:cNvSpPr>
          <p:nvPr/>
        </p:nvSpPr>
        <p:spPr>
          <a:xfrm>
            <a:off x="4934768" y="1913165"/>
            <a:ext cx="5183504" cy="3031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Email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Financial transaction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Digital Signatures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Bitcoin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Secure Chatroom Messaging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52372-B3EB-3FB5-FE31-73C348E67F65}"/>
              </a:ext>
            </a:extLst>
          </p:cNvPr>
          <p:cNvSpPr txBox="1"/>
          <p:nvPr/>
        </p:nvSpPr>
        <p:spPr>
          <a:xfrm rot="20022267">
            <a:off x="850666" y="79741"/>
            <a:ext cx="9291074" cy="62478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0" b="1">
                <a:ln w="12700">
                  <a:solidFill>
                    <a:schemeClr val="accent1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>
                  <a:outerShdw dist="38100" dir="2640000" algn="bl" rotWithShape="0">
                    <a:schemeClr val="accent1"/>
                  </a:outerShdw>
                </a:effectLst>
                <a:latin typeface="Stencil" panose="040409050D0802020404" pitchFamily="82" charset="0"/>
              </a:rPr>
              <a:t>HOLD </a:t>
            </a:r>
          </a:p>
          <a:p>
            <a:pPr algn="ctr"/>
            <a:r>
              <a:rPr lang="en-US" sz="20000" b="1">
                <a:ln w="12700">
                  <a:solidFill>
                    <a:schemeClr val="accent1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>
                  <a:outerShdw dist="38100" dir="2640000" algn="bl" rotWithShape="0">
                    <a:schemeClr val="accent1"/>
                  </a:outerShdw>
                </a:effectLst>
                <a:latin typeface="Stencil" panose="040409050D0802020404" pitchFamily="82" charset="0"/>
              </a:rPr>
              <a:t>UP!!!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E4A7F-1298-7706-FFA1-52E850904C66}"/>
              </a:ext>
            </a:extLst>
          </p:cNvPr>
          <p:cNvSpPr txBox="1"/>
          <p:nvPr/>
        </p:nvSpPr>
        <p:spPr>
          <a:xfrm>
            <a:off x="7615375" y="5279413"/>
            <a:ext cx="3733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Secure Chatroom Messaging???</a:t>
            </a: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1BBE-1597-AF57-91A6-4E428B6F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826" y="1903040"/>
            <a:ext cx="7889768" cy="2039341"/>
          </a:xfrm>
        </p:spPr>
        <p:txBody>
          <a:bodyPr/>
          <a:lstStyle/>
          <a:p>
            <a:r>
              <a:rPr lang="en-US">
                <a:latin typeface="Copperplate Gothic Bold" panose="020E0705020206020404" pitchFamily="34" charset="0"/>
              </a:rPr>
              <a:t>It is time for…</a:t>
            </a:r>
            <a:br>
              <a:rPr lang="en-US">
                <a:latin typeface="Copperplate Gothic Bold" panose="020E0705020206020404" pitchFamily="34" charset="0"/>
              </a:rPr>
            </a:br>
            <a:br>
              <a:rPr lang="en-US">
                <a:latin typeface="Copperplate Gothic Bold" panose="020E0705020206020404" pitchFamily="34" charset="0"/>
              </a:rPr>
            </a:br>
            <a:r>
              <a:rPr lang="en-US">
                <a:latin typeface="Copperplate Gothic Bold" panose="020E0705020206020404" pitchFamily="34" charset="0"/>
              </a:rPr>
              <a:t>A  demonstration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2D195-9170-FE22-2A73-BDDE0BC5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9719-A87C-52C1-3DC5-A58DF6F9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72" y="502920"/>
            <a:ext cx="5595256" cy="1398918"/>
          </a:xfrm>
        </p:spPr>
        <p:txBody>
          <a:bodyPr/>
          <a:lstStyle/>
          <a:p>
            <a:r>
              <a:rPr lang="en-US">
                <a:latin typeface="Copperplate Gothic Bold"/>
              </a:rPr>
              <a:t>Future Improvements</a:t>
            </a:r>
            <a:endParaRPr lang="en-US">
              <a:latin typeface="Copperplate Gothic Bold" panose="020E07050202060204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E415E-1A02-FB87-1613-C8D3C1097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3C45B-F290-94BE-191B-62C779E1E1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8886"/>
            <a:ext cx="5655129" cy="28738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GUI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User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Ability to send images or files</a:t>
            </a:r>
          </a:p>
        </p:txBody>
      </p:sp>
    </p:spTree>
    <p:extLst>
      <p:ext uri="{BB962C8B-B14F-4D97-AF65-F5344CB8AC3E}">
        <p14:creationId xmlns:p14="http://schemas.microsoft.com/office/powerpoint/2010/main" val="189975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373" y="2837532"/>
            <a:ext cx="3962212" cy="753168"/>
          </a:xfrm>
        </p:spPr>
        <p:txBody>
          <a:bodyPr/>
          <a:lstStyle/>
          <a:p>
            <a:r>
              <a:rPr lang="en-US">
                <a:latin typeface="Copperplate Gothic Bold" panose="020E0705020206020404" pitchFamily="34" charset="0"/>
              </a:rPr>
              <a:t>THANK YOU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9A82A1-7E13-52BC-C67B-E72B58A6D60B}"/>
              </a:ext>
            </a:extLst>
          </p:cNvPr>
          <p:cNvSpPr txBox="1">
            <a:spLocks/>
          </p:cNvSpPr>
          <p:nvPr/>
        </p:nvSpPr>
        <p:spPr>
          <a:xfrm>
            <a:off x="2667189" y="136072"/>
            <a:ext cx="6678197" cy="1202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opperplate Gothic Bold" panose="020E0705020206020404" pitchFamily="34" charset="0"/>
              </a:rPr>
              <a:t>Hopefully you learned something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3703-8115-51B1-2ECC-7E237827AD11}"/>
              </a:ext>
            </a:extLst>
          </p:cNvPr>
          <p:cNvSpPr txBox="1"/>
          <p:nvPr/>
        </p:nvSpPr>
        <p:spPr>
          <a:xfrm>
            <a:off x="10339125" y="5896081"/>
            <a:ext cx="2272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Zachary Nelson </a:t>
            </a:r>
          </a:p>
          <a:p>
            <a:r>
              <a:rPr lang="en-US">
                <a:solidFill>
                  <a:schemeClr val="bg1"/>
                </a:solidFill>
              </a:rPr>
              <a:t>              &amp;</a:t>
            </a:r>
          </a:p>
          <a:p>
            <a:r>
              <a:rPr lang="en-US">
                <a:solidFill>
                  <a:schemeClr val="bg1"/>
                </a:solidFill>
              </a:rPr>
              <a:t>Dylan Eversman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431" y="253853"/>
            <a:ext cx="4690383" cy="709532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References​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254996" y="1268183"/>
            <a:ext cx="10233380" cy="49359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ffectLst/>
                <a:latin typeface="Times New Roman"/>
                <a:cs typeface="Times New Roman"/>
              </a:rPr>
              <a:t>Lenstra, A. K., </a:t>
            </a:r>
            <a:r>
              <a:rPr lang="en-US" err="1">
                <a:effectLst/>
                <a:latin typeface="Times New Roman"/>
                <a:cs typeface="Times New Roman"/>
              </a:rPr>
              <a:t>Kleinjung</a:t>
            </a:r>
            <a:r>
              <a:rPr lang="en-US">
                <a:effectLst/>
                <a:latin typeface="Times New Roman"/>
                <a:cs typeface="Times New Roman"/>
              </a:rPr>
              <a:t>, T., &amp; Thomé, E. (1970, January 1). 	</a:t>
            </a:r>
            <a:r>
              <a:rPr lang="en-US" i="1">
                <a:effectLst/>
                <a:latin typeface="Times New Roman"/>
                <a:cs typeface="Times New Roman"/>
              </a:rPr>
              <a:t>Universal security; from bits and MIPS to </a:t>
            </a:r>
            <a:r>
              <a:rPr lang="en-US" i="1">
                <a:latin typeface="Times New Roman"/>
                <a:cs typeface="Times New Roman"/>
              </a:rPr>
              <a:t>   </a:t>
            </a:r>
            <a:r>
              <a:rPr lang="en-US" i="1">
                <a:effectLst/>
                <a:latin typeface="Times New Roman"/>
                <a:cs typeface="Times New Roman"/>
              </a:rPr>
              <a:t>pools, lakes -- and 	beyond</a:t>
            </a:r>
            <a:r>
              <a:rPr lang="en-US">
                <a:effectLst/>
                <a:latin typeface="Times New Roman"/>
                <a:cs typeface="Times New Roman"/>
              </a:rPr>
              <a:t>. Cryptology </a:t>
            </a:r>
            <a:r>
              <a:rPr lang="en-US" err="1">
                <a:effectLst/>
                <a:latin typeface="Times New Roman"/>
                <a:cs typeface="Times New Roman"/>
              </a:rPr>
              <a:t>ePrint</a:t>
            </a:r>
            <a:r>
              <a:rPr lang="en-US">
                <a:effectLst/>
                <a:latin typeface="Times New Roman"/>
                <a:cs typeface="Times New Roman"/>
              </a:rPr>
              <a:t> Archive.	</a:t>
            </a:r>
            <a:r>
              <a:rPr lang="en-US">
                <a:latin typeface="Times New Roman"/>
                <a:cs typeface="Times New Roman"/>
              </a:rPr>
              <a:t>https</a:t>
            </a:r>
            <a:r>
              <a:rPr lang="en-US">
                <a:effectLst/>
                <a:latin typeface="Times New Roman"/>
                <a:cs typeface="Times New Roman"/>
              </a:rPr>
              <a:t>://eprint.iacr.org/2013/635</a:t>
            </a:r>
            <a:r>
              <a:rPr lang="en-US">
                <a:latin typeface="Times New Roman"/>
                <a:cs typeface="Times New Roman"/>
              </a:rPr>
              <a:t> 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effectLst/>
                <a:latin typeface="Times New Roman"/>
                <a:cs typeface="Times New Roman"/>
              </a:rPr>
              <a:t>Sullivan, N., Kwiatkowski, K., Faz-Hernández, A., Grant, D., Krasnov, V., 	&amp; Graham-Cumming, J. (2023, </a:t>
            </a:r>
            <a:r>
              <a:rPr lang="en-US">
                <a:latin typeface="Times New Roman"/>
                <a:cs typeface="Times New Roman"/>
              </a:rPr>
              <a:t>  </a:t>
            </a:r>
            <a:r>
              <a:rPr lang="en-US">
                <a:effectLst/>
                <a:latin typeface="Times New Roman"/>
                <a:cs typeface="Times New Roman"/>
              </a:rPr>
              <a:t>October 24). </a:t>
            </a:r>
            <a:r>
              <a:rPr lang="en-US" i="1">
                <a:effectLst/>
                <a:latin typeface="Times New Roman"/>
                <a:cs typeface="Times New Roman"/>
              </a:rPr>
              <a:t>A (relatively easy 	to understand) primer on elliptic curve cryptography</a:t>
            </a:r>
            <a:r>
              <a:rPr lang="en-US">
                <a:effectLst/>
                <a:latin typeface="Times New Roman"/>
                <a:cs typeface="Times New Roman"/>
              </a:rPr>
              <a:t>. The 	Cloudflare </a:t>
            </a:r>
            <a:r>
              <a:rPr lang="en-US">
                <a:latin typeface="Times New Roman"/>
                <a:cs typeface="Times New Roman"/>
              </a:rPr>
              <a:t>  </a:t>
            </a:r>
            <a:r>
              <a:rPr lang="en-US">
                <a:effectLst/>
                <a:latin typeface="Times New Roman"/>
                <a:cs typeface="Times New Roman"/>
              </a:rPr>
              <a:t>Blog. https://blog.cloudflare.com/a-relatively-easy-	</a:t>
            </a:r>
            <a:r>
              <a:rPr lang="en-US">
                <a:latin typeface="Times New Roman"/>
                <a:cs typeface="Times New Roman"/>
              </a:rPr>
              <a:t>to-understand-primer-on-elliptic-curve-               cryptography 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Pornin</a:t>
            </a: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 (n.d.). Double-Odd Elliptic Curves. 	https://doubleodd.group/front.html </a:t>
            </a:r>
          </a:p>
          <a:p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/>
                <a:ea typeface="+mn-lt"/>
                <a:cs typeface="+mn-lt"/>
              </a:rPr>
              <a:t>Bottinelli, P. (2023, June 30). </a:t>
            </a:r>
            <a:r>
              <a:rPr lang="en-US" i="1">
                <a:latin typeface="Times New Roman"/>
                <a:ea typeface="+mn-lt"/>
                <a:cs typeface="+mn-lt"/>
              </a:rPr>
              <a:t>An illustrated guide to elliptic curve  cryptography validation</a:t>
            </a:r>
            <a:r>
              <a:rPr lang="en-US">
                <a:latin typeface="Times New Roman"/>
                <a:ea typeface="+mn-lt"/>
                <a:cs typeface="+mn-lt"/>
              </a:rPr>
              <a:t>. NCC Group  Research Blog. https://research.nccgroup.com/2021/11/18/an-illustrated-guide-to-elliptic-                                </a:t>
            </a:r>
            <a:r>
              <a:rPr lang="en-US" err="1">
                <a:latin typeface="Times New Roman"/>
                <a:ea typeface="+mn-lt"/>
                <a:cs typeface="+mn-lt"/>
              </a:rPr>
              <a:t>curvecryptography</a:t>
            </a:r>
            <a:r>
              <a:rPr lang="en-US">
                <a:latin typeface="Times New Roman"/>
                <a:ea typeface="+mn-lt"/>
                <a:cs typeface="+mn-lt"/>
              </a:rPr>
              <a:t>-validation/ 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opperplate Gothic Bold" panose="020E0705020206020404" pitchFamily="34" charset="0"/>
              </a:rPr>
              <a:t>Agenda</a:t>
            </a:r>
            <a:endParaRPr lang="en-ZA">
              <a:latin typeface="Copperplate Gothic Bold" panose="020E07050202060204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/>
              <a:t>Why </a:t>
            </a:r>
            <a:r>
              <a:rPr lang="en-US">
                <a:ea typeface="+mn-lt"/>
                <a:cs typeface="+mn-lt"/>
              </a:rPr>
              <a:t>Elliptic </a:t>
            </a:r>
            <a:r>
              <a:rPr lang="en-US"/>
              <a:t>Curve Cryptography is so widely used.</a:t>
            </a:r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What vulnerabilities may exist in Elliptic Curve Cryptography </a:t>
            </a:r>
          </a:p>
          <a:p>
            <a:pPr marL="342900" indent="-342900">
              <a:buChar char="•"/>
            </a:pPr>
            <a:r>
              <a:rPr lang="en-US"/>
              <a:t>How to secure implementations of </a:t>
            </a:r>
            <a:r>
              <a:rPr lang="en-US">
                <a:ea typeface="+mn-lt"/>
                <a:cs typeface="+mn-lt"/>
              </a:rPr>
              <a:t>Elliptic Curve Cryptography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191C7-3EA2-7C51-8FEA-097576F8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82E060-20D4-CBF2-5C8C-67BC4340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10" y="75079"/>
            <a:ext cx="8331940" cy="1360581"/>
          </a:xfrm>
        </p:spPr>
        <p:txBody>
          <a:bodyPr/>
          <a:lstStyle/>
          <a:p>
            <a:r>
              <a:rPr lang="en-US">
                <a:latin typeface="Copperplate Gothic Bold" panose="020E0705020206020404" pitchFamily="34" charset="0"/>
              </a:rPr>
              <a:t>The essence of Digital Cryptography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C7E81A5-5156-BE3E-9D2D-BB57772EA32E}"/>
              </a:ext>
            </a:extLst>
          </p:cNvPr>
          <p:cNvSpPr txBox="1">
            <a:spLocks/>
          </p:cNvSpPr>
          <p:nvPr/>
        </p:nvSpPr>
        <p:spPr>
          <a:xfrm>
            <a:off x="6375740" y="1342168"/>
            <a:ext cx="2408741" cy="215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>
                <a:solidFill>
                  <a:schemeClr val="bg1"/>
                </a:solidFill>
              </a:rPr>
              <a:t>Symmetric Key</a:t>
            </a:r>
            <a:endParaRPr lang="en-US" b="1">
              <a:solidFill>
                <a:schemeClr val="bg1"/>
              </a:solidFill>
            </a:endParaRPr>
          </a:p>
          <a:p>
            <a:pPr marL="285750" indent="-285750"/>
            <a:r>
              <a:rPr lang="en-US" sz="1400">
                <a:solidFill>
                  <a:schemeClr val="bg1"/>
                </a:solidFill>
              </a:rPr>
              <a:t>Impractical</a:t>
            </a:r>
          </a:p>
          <a:p>
            <a:pPr marL="285750" indent="-285750"/>
            <a:r>
              <a:rPr lang="en-US" sz="1400">
                <a:solidFill>
                  <a:schemeClr val="bg1"/>
                </a:solidFill>
              </a:rPr>
              <a:t>Vulnerable to MITM</a:t>
            </a:r>
          </a:p>
          <a:p>
            <a:pPr marL="285750" indent="-285750"/>
            <a:r>
              <a:rPr lang="en-US" sz="1400">
                <a:solidFill>
                  <a:schemeClr val="bg1"/>
                </a:solidFill>
              </a:rPr>
              <a:t>Uses same key for Encryption/Decryption</a:t>
            </a:r>
          </a:p>
          <a:p>
            <a:endParaRPr lang="en-US" sz="1400"/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0F273DE2-81B7-0BF7-1A07-5A99BC902036}"/>
              </a:ext>
            </a:extLst>
          </p:cNvPr>
          <p:cNvSpPr txBox="1">
            <a:spLocks/>
          </p:cNvSpPr>
          <p:nvPr/>
        </p:nvSpPr>
        <p:spPr>
          <a:xfrm>
            <a:off x="1094932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4" name="Graphic 23" descr="Lock with solid fill">
            <a:extLst>
              <a:ext uri="{FF2B5EF4-FFF2-40B4-BE49-F238E27FC236}">
                <a16:creationId xmlns:a16="http://schemas.microsoft.com/office/drawing/2014/main" id="{7604BD62-742D-752B-1276-AFE883954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2739" y="1123514"/>
            <a:ext cx="886685" cy="886685"/>
          </a:xfrm>
          <a:prstGeom prst="rect">
            <a:avLst/>
          </a:prstGeom>
        </p:spPr>
      </p:pic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B68200D-3B15-9DCC-E5A9-B97D36498045}"/>
              </a:ext>
            </a:extLst>
          </p:cNvPr>
          <p:cNvSpPr txBox="1">
            <a:spLocks/>
          </p:cNvSpPr>
          <p:nvPr/>
        </p:nvSpPr>
        <p:spPr>
          <a:xfrm>
            <a:off x="6475275" y="4834442"/>
            <a:ext cx="2309858" cy="22797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Public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Convenient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Secure against MITM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Uses different keys for Encryption/Decryption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36" name="Graphic 35" descr="Woman with solid fill">
            <a:extLst>
              <a:ext uri="{FF2B5EF4-FFF2-40B4-BE49-F238E27FC236}">
                <a16:creationId xmlns:a16="http://schemas.microsoft.com/office/drawing/2014/main" id="{8312836E-313A-3945-E6DC-9611F65F7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7958" y="5401649"/>
            <a:ext cx="1247572" cy="1247572"/>
          </a:xfrm>
          <a:prstGeom prst="rect">
            <a:avLst/>
          </a:prstGeom>
        </p:spPr>
      </p:pic>
      <p:pic>
        <p:nvPicPr>
          <p:cNvPr id="38" name="Graphic 37" descr="Man outline">
            <a:extLst>
              <a:ext uri="{FF2B5EF4-FFF2-40B4-BE49-F238E27FC236}">
                <a16:creationId xmlns:a16="http://schemas.microsoft.com/office/drawing/2014/main" id="{7FF93581-7EB7-56CB-A020-41DCBDAD4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6370" y="5291340"/>
            <a:ext cx="1247572" cy="1247572"/>
          </a:xfrm>
          <a:prstGeom prst="rect">
            <a:avLst/>
          </a:prstGeom>
        </p:spPr>
      </p:pic>
      <p:pic>
        <p:nvPicPr>
          <p:cNvPr id="40" name="Graphic 39" descr="Key with solid fill">
            <a:extLst>
              <a:ext uri="{FF2B5EF4-FFF2-40B4-BE49-F238E27FC236}">
                <a16:creationId xmlns:a16="http://schemas.microsoft.com/office/drawing/2014/main" id="{5D5BB714-68FD-67F9-64EF-7250A45C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67463" y="3551908"/>
            <a:ext cx="818806" cy="818806"/>
          </a:xfrm>
          <a:prstGeom prst="rect">
            <a:avLst/>
          </a:prstGeom>
        </p:spPr>
      </p:pic>
      <p:pic>
        <p:nvPicPr>
          <p:cNvPr id="42" name="Graphic 41" descr="Add with solid fill">
            <a:extLst>
              <a:ext uri="{FF2B5EF4-FFF2-40B4-BE49-F238E27FC236}">
                <a16:creationId xmlns:a16="http://schemas.microsoft.com/office/drawing/2014/main" id="{0A2A28DE-9C90-2615-4AFB-8258480DD5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7803" y="3705164"/>
            <a:ext cx="517748" cy="517748"/>
          </a:xfrm>
          <a:prstGeom prst="rect">
            <a:avLst/>
          </a:prstGeom>
        </p:spPr>
      </p:pic>
      <p:pic>
        <p:nvPicPr>
          <p:cNvPr id="44" name="Graphic 43" descr="Lock with solid fill">
            <a:extLst>
              <a:ext uri="{FF2B5EF4-FFF2-40B4-BE49-F238E27FC236}">
                <a16:creationId xmlns:a16="http://schemas.microsoft.com/office/drawing/2014/main" id="{C9FF89A7-396D-7352-323A-2C707F299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0750" y="4284541"/>
            <a:ext cx="988141" cy="988141"/>
          </a:xfrm>
          <a:prstGeom prst="rect">
            <a:avLst/>
          </a:prstGeom>
        </p:spPr>
      </p:pic>
      <p:sp>
        <p:nvSpPr>
          <p:cNvPr id="46" name="Equals 45">
            <a:extLst>
              <a:ext uri="{FF2B5EF4-FFF2-40B4-BE49-F238E27FC236}">
                <a16:creationId xmlns:a16="http://schemas.microsoft.com/office/drawing/2014/main" id="{818A7238-7F41-DE64-BC17-8D50212EEFF4}"/>
              </a:ext>
            </a:extLst>
          </p:cNvPr>
          <p:cNvSpPr/>
          <p:nvPr/>
        </p:nvSpPr>
        <p:spPr>
          <a:xfrm>
            <a:off x="3425874" y="4551706"/>
            <a:ext cx="520790" cy="527128"/>
          </a:xfrm>
          <a:prstGeom prst="mathEqual">
            <a:avLst>
              <a:gd name="adj1" fmla="val 16108"/>
              <a:gd name="adj2" fmla="val 19172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8" name="Graphic 47" descr="Add with solid fill">
            <a:extLst>
              <a:ext uri="{FF2B5EF4-FFF2-40B4-BE49-F238E27FC236}">
                <a16:creationId xmlns:a16="http://schemas.microsoft.com/office/drawing/2014/main" id="{FE2809A6-C936-0E3C-70CA-1A02F5F7C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4658" y="3710127"/>
            <a:ext cx="517748" cy="517748"/>
          </a:xfrm>
          <a:prstGeom prst="rect">
            <a:avLst/>
          </a:prstGeom>
        </p:spPr>
      </p:pic>
      <p:pic>
        <p:nvPicPr>
          <p:cNvPr id="50" name="Graphic 49" descr="Open envelope with solid fill">
            <a:extLst>
              <a:ext uri="{FF2B5EF4-FFF2-40B4-BE49-F238E27FC236}">
                <a16:creationId xmlns:a16="http://schemas.microsoft.com/office/drawing/2014/main" id="{7F50507D-4D4F-3DC1-EFE9-ABC2FF7595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96675" y="3573034"/>
            <a:ext cx="647151" cy="647151"/>
          </a:xfrm>
          <a:prstGeom prst="rect">
            <a:avLst/>
          </a:prstGeom>
        </p:spPr>
      </p:pic>
      <p:pic>
        <p:nvPicPr>
          <p:cNvPr id="52" name="Graphic 51" descr="Old Key outline">
            <a:extLst>
              <a:ext uri="{FF2B5EF4-FFF2-40B4-BE49-F238E27FC236}">
                <a16:creationId xmlns:a16="http://schemas.microsoft.com/office/drawing/2014/main" id="{BBFD699D-E8F5-E6F1-5988-90932673A7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59177" y="3639009"/>
            <a:ext cx="653904" cy="653904"/>
          </a:xfrm>
          <a:prstGeom prst="rect">
            <a:avLst/>
          </a:prstGeom>
        </p:spPr>
      </p:pic>
      <p:pic>
        <p:nvPicPr>
          <p:cNvPr id="54" name="Graphic 53" descr="Add with solid fill">
            <a:extLst>
              <a:ext uri="{FF2B5EF4-FFF2-40B4-BE49-F238E27FC236}">
                <a16:creationId xmlns:a16="http://schemas.microsoft.com/office/drawing/2014/main" id="{CB8A2C78-436C-86E0-CBB1-79B93B902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96244" y="3895803"/>
            <a:ext cx="517748" cy="517748"/>
          </a:xfrm>
          <a:prstGeom prst="rect">
            <a:avLst/>
          </a:prstGeom>
        </p:spPr>
      </p:pic>
      <p:pic>
        <p:nvPicPr>
          <p:cNvPr id="56" name="Graphic 55" descr="Lock with solid fill">
            <a:extLst>
              <a:ext uri="{FF2B5EF4-FFF2-40B4-BE49-F238E27FC236}">
                <a16:creationId xmlns:a16="http://schemas.microsoft.com/office/drawing/2014/main" id="{480F07D7-0A7B-F85C-EECC-A25C6C867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303" y="3544353"/>
            <a:ext cx="988141" cy="988141"/>
          </a:xfrm>
          <a:prstGeom prst="rect">
            <a:avLst/>
          </a:prstGeom>
        </p:spPr>
      </p:pic>
      <p:sp>
        <p:nvSpPr>
          <p:cNvPr id="58" name="Equals 57">
            <a:extLst>
              <a:ext uri="{FF2B5EF4-FFF2-40B4-BE49-F238E27FC236}">
                <a16:creationId xmlns:a16="http://schemas.microsoft.com/office/drawing/2014/main" id="{A41D1B3C-E345-4D64-D537-71E1FC68EB33}"/>
              </a:ext>
            </a:extLst>
          </p:cNvPr>
          <p:cNvSpPr/>
          <p:nvPr/>
        </p:nvSpPr>
        <p:spPr>
          <a:xfrm>
            <a:off x="9751690" y="4837054"/>
            <a:ext cx="520790" cy="527128"/>
          </a:xfrm>
          <a:prstGeom prst="mathEqual">
            <a:avLst>
              <a:gd name="adj1" fmla="val 16108"/>
              <a:gd name="adj2" fmla="val 19172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0" name="Graphic 59" descr="Open envelope with solid fill">
            <a:extLst>
              <a:ext uri="{FF2B5EF4-FFF2-40B4-BE49-F238E27FC236}">
                <a16:creationId xmlns:a16="http://schemas.microsoft.com/office/drawing/2014/main" id="{DCA433A3-F74F-DF4D-7589-A5211B8045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80372" y="4717031"/>
            <a:ext cx="647151" cy="647151"/>
          </a:xfrm>
          <a:prstGeom prst="rect">
            <a:avLst/>
          </a:prstGeom>
        </p:spPr>
      </p:pic>
      <p:pic>
        <p:nvPicPr>
          <p:cNvPr id="62" name="Graphic 61" descr="Key with solid fill">
            <a:extLst>
              <a:ext uri="{FF2B5EF4-FFF2-40B4-BE49-F238E27FC236}">
                <a16:creationId xmlns:a16="http://schemas.microsoft.com/office/drawing/2014/main" id="{CCA0B184-65D1-7873-2B5B-8B504332A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1726" y="3693373"/>
            <a:ext cx="818806" cy="818806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4ACE81FC-F888-1E66-AB47-60741AFC447F}"/>
              </a:ext>
            </a:extLst>
          </p:cNvPr>
          <p:cNvSpPr/>
          <p:nvPr/>
        </p:nvSpPr>
        <p:spPr>
          <a:xfrm rot="21030571">
            <a:off x="5113099" y="4357542"/>
            <a:ext cx="3985982" cy="347296"/>
          </a:xfrm>
          <a:prstGeom prst="rightArrow">
            <a:avLst>
              <a:gd name="adj1" fmla="val 19620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Key with solid fill">
            <a:extLst>
              <a:ext uri="{FF2B5EF4-FFF2-40B4-BE49-F238E27FC236}">
                <a16:creationId xmlns:a16="http://schemas.microsoft.com/office/drawing/2014/main" id="{FCE2BE30-6BA3-2153-D1F7-94DC80BAA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8370" y="1339372"/>
            <a:ext cx="818806" cy="818806"/>
          </a:xfrm>
          <a:prstGeom prst="rect">
            <a:avLst/>
          </a:prstGeom>
        </p:spPr>
      </p:pic>
      <p:pic>
        <p:nvPicPr>
          <p:cNvPr id="68" name="Graphic 67" descr="Man outline">
            <a:extLst>
              <a:ext uri="{FF2B5EF4-FFF2-40B4-BE49-F238E27FC236}">
                <a16:creationId xmlns:a16="http://schemas.microsoft.com/office/drawing/2014/main" id="{357CE2AE-9AF2-5F92-9145-5F2578192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5639" y="2011379"/>
            <a:ext cx="1247572" cy="1247572"/>
          </a:xfrm>
          <a:prstGeom prst="rect">
            <a:avLst/>
          </a:prstGeom>
        </p:spPr>
      </p:pic>
      <p:pic>
        <p:nvPicPr>
          <p:cNvPr id="70" name="Graphic 69" descr="Woman with solid fill">
            <a:extLst>
              <a:ext uri="{FF2B5EF4-FFF2-40B4-BE49-F238E27FC236}">
                <a16:creationId xmlns:a16="http://schemas.microsoft.com/office/drawing/2014/main" id="{6FA5C102-5502-A669-816C-3FBBC6086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733" y="1892023"/>
            <a:ext cx="1247572" cy="1247572"/>
          </a:xfrm>
          <a:prstGeom prst="rect">
            <a:avLst/>
          </a:prstGeom>
        </p:spPr>
      </p:pic>
      <p:pic>
        <p:nvPicPr>
          <p:cNvPr id="72" name="Graphic 71" descr="Key with solid fill">
            <a:extLst>
              <a:ext uri="{FF2B5EF4-FFF2-40B4-BE49-F238E27FC236}">
                <a16:creationId xmlns:a16="http://schemas.microsoft.com/office/drawing/2014/main" id="{57B4F8B5-AA6B-C15E-2DFA-7953AC7E9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93635" y="1167340"/>
            <a:ext cx="818806" cy="818806"/>
          </a:xfrm>
          <a:prstGeom prst="rect">
            <a:avLst/>
          </a:prstGeom>
        </p:spPr>
      </p:pic>
      <p:pic>
        <p:nvPicPr>
          <p:cNvPr id="74" name="Graphic 73" descr="Add with solid fill">
            <a:extLst>
              <a:ext uri="{FF2B5EF4-FFF2-40B4-BE49-F238E27FC236}">
                <a16:creationId xmlns:a16="http://schemas.microsoft.com/office/drawing/2014/main" id="{5940FA00-F876-BF80-531F-70FE82923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0373" y="1508652"/>
            <a:ext cx="517748" cy="517748"/>
          </a:xfrm>
          <a:prstGeom prst="rect">
            <a:avLst/>
          </a:prstGeom>
        </p:spPr>
      </p:pic>
      <p:pic>
        <p:nvPicPr>
          <p:cNvPr id="76" name="Graphic 75" descr="Open envelope with solid fill">
            <a:extLst>
              <a:ext uri="{FF2B5EF4-FFF2-40B4-BE49-F238E27FC236}">
                <a16:creationId xmlns:a16="http://schemas.microsoft.com/office/drawing/2014/main" id="{0026ED6B-25EE-E694-AE89-D692330C2A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32498" y="1378973"/>
            <a:ext cx="647151" cy="647151"/>
          </a:xfrm>
          <a:prstGeom prst="rect">
            <a:avLst/>
          </a:prstGeom>
        </p:spPr>
      </p:pic>
      <p:sp>
        <p:nvSpPr>
          <p:cNvPr id="78" name="Equals 77">
            <a:extLst>
              <a:ext uri="{FF2B5EF4-FFF2-40B4-BE49-F238E27FC236}">
                <a16:creationId xmlns:a16="http://schemas.microsoft.com/office/drawing/2014/main" id="{87EC72E4-2853-1CA0-0439-F841D2910595}"/>
              </a:ext>
            </a:extLst>
          </p:cNvPr>
          <p:cNvSpPr/>
          <p:nvPr/>
        </p:nvSpPr>
        <p:spPr>
          <a:xfrm>
            <a:off x="5073997" y="1449988"/>
            <a:ext cx="520790" cy="527128"/>
          </a:xfrm>
          <a:prstGeom prst="mathEqual">
            <a:avLst>
              <a:gd name="adj1" fmla="val 16108"/>
              <a:gd name="adj2" fmla="val 19172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 descr="Lock with solid fill">
            <a:extLst>
              <a:ext uri="{FF2B5EF4-FFF2-40B4-BE49-F238E27FC236}">
                <a16:creationId xmlns:a16="http://schemas.microsoft.com/office/drawing/2014/main" id="{CFBAAAB9-A79B-2109-879C-DF8C38338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7379" y="1046705"/>
            <a:ext cx="886685" cy="886685"/>
          </a:xfrm>
          <a:prstGeom prst="rect">
            <a:avLst/>
          </a:prstGeom>
        </p:spPr>
      </p:pic>
      <p:pic>
        <p:nvPicPr>
          <p:cNvPr id="82" name="Graphic 81" descr="Open envelope with solid fill">
            <a:extLst>
              <a:ext uri="{FF2B5EF4-FFF2-40B4-BE49-F238E27FC236}">
                <a16:creationId xmlns:a16="http://schemas.microsoft.com/office/drawing/2014/main" id="{2B28BBB9-1B62-9CE7-68F3-12F55AFF0F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03919" y="1242243"/>
            <a:ext cx="647151" cy="647151"/>
          </a:xfrm>
          <a:prstGeom prst="rect">
            <a:avLst/>
          </a:prstGeom>
        </p:spPr>
      </p:pic>
      <p:pic>
        <p:nvPicPr>
          <p:cNvPr id="84" name="Graphic 83" descr="Add with solid fill">
            <a:extLst>
              <a:ext uri="{FF2B5EF4-FFF2-40B4-BE49-F238E27FC236}">
                <a16:creationId xmlns:a16="http://schemas.microsoft.com/office/drawing/2014/main" id="{637B7950-5F6B-0CD8-2062-C24D5EFF89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98092" y="1305110"/>
            <a:ext cx="517748" cy="517748"/>
          </a:xfrm>
          <a:prstGeom prst="rect">
            <a:avLst/>
          </a:prstGeom>
        </p:spPr>
      </p:pic>
      <p:sp>
        <p:nvSpPr>
          <p:cNvPr id="86" name="Equals 85">
            <a:extLst>
              <a:ext uri="{FF2B5EF4-FFF2-40B4-BE49-F238E27FC236}">
                <a16:creationId xmlns:a16="http://schemas.microsoft.com/office/drawing/2014/main" id="{488D46ED-A68C-5C30-266C-8E29BE7F3C59}"/>
              </a:ext>
            </a:extLst>
          </p:cNvPr>
          <p:cNvSpPr/>
          <p:nvPr/>
        </p:nvSpPr>
        <p:spPr>
          <a:xfrm>
            <a:off x="10764637" y="1290441"/>
            <a:ext cx="520790" cy="527128"/>
          </a:xfrm>
          <a:prstGeom prst="mathEqual">
            <a:avLst>
              <a:gd name="adj1" fmla="val 16108"/>
              <a:gd name="adj2" fmla="val 19172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B6BB87E-9C98-11C0-2B32-FBAB5F518313}"/>
              </a:ext>
            </a:extLst>
          </p:cNvPr>
          <p:cNvSpPr/>
          <p:nvPr/>
        </p:nvSpPr>
        <p:spPr>
          <a:xfrm>
            <a:off x="4975412" y="3213847"/>
            <a:ext cx="1945716" cy="3406588"/>
          </a:xfrm>
          <a:custGeom>
            <a:avLst/>
            <a:gdLst>
              <a:gd name="connsiteX0" fmla="*/ 0 w 1945716"/>
              <a:gd name="connsiteY0" fmla="*/ 0 h 3406588"/>
              <a:gd name="connsiteX1" fmla="*/ 0 w 1945716"/>
              <a:gd name="connsiteY1" fmla="*/ 0 h 3406588"/>
              <a:gd name="connsiteX2" fmla="*/ 479612 w 1945716"/>
              <a:gd name="connsiteY2" fmla="*/ 58271 h 3406588"/>
              <a:gd name="connsiteX3" fmla="*/ 614082 w 1945716"/>
              <a:gd name="connsiteY3" fmla="*/ 62753 h 3406588"/>
              <a:gd name="connsiteX4" fmla="*/ 726141 w 1945716"/>
              <a:gd name="connsiteY4" fmla="*/ 71718 h 3406588"/>
              <a:gd name="connsiteX5" fmla="*/ 833717 w 1945716"/>
              <a:gd name="connsiteY5" fmla="*/ 85165 h 3406588"/>
              <a:gd name="connsiteX6" fmla="*/ 977153 w 1945716"/>
              <a:gd name="connsiteY6" fmla="*/ 98612 h 3406588"/>
              <a:gd name="connsiteX7" fmla="*/ 1102659 w 1945716"/>
              <a:gd name="connsiteY7" fmla="*/ 112059 h 3406588"/>
              <a:gd name="connsiteX8" fmla="*/ 1210235 w 1945716"/>
              <a:gd name="connsiteY8" fmla="*/ 121024 h 3406588"/>
              <a:gd name="connsiteX9" fmla="*/ 1595717 w 1945716"/>
              <a:gd name="connsiteY9" fmla="*/ 170329 h 3406588"/>
              <a:gd name="connsiteX10" fmla="*/ 1689847 w 1945716"/>
              <a:gd name="connsiteY10" fmla="*/ 174812 h 3406588"/>
              <a:gd name="connsiteX11" fmla="*/ 1739153 w 1945716"/>
              <a:gd name="connsiteY11" fmla="*/ 179294 h 3406588"/>
              <a:gd name="connsiteX12" fmla="*/ 1819835 w 1945716"/>
              <a:gd name="connsiteY12" fmla="*/ 156882 h 3406588"/>
              <a:gd name="connsiteX13" fmla="*/ 1837764 w 1945716"/>
              <a:gd name="connsiteY13" fmla="*/ 152400 h 3406588"/>
              <a:gd name="connsiteX14" fmla="*/ 1873623 w 1945716"/>
              <a:gd name="connsiteY14" fmla="*/ 147918 h 3406588"/>
              <a:gd name="connsiteX15" fmla="*/ 1940859 w 1945716"/>
              <a:gd name="connsiteY15" fmla="*/ 170329 h 3406588"/>
              <a:gd name="connsiteX16" fmla="*/ 1945341 w 1945716"/>
              <a:gd name="connsiteY16" fmla="*/ 183777 h 3406588"/>
              <a:gd name="connsiteX17" fmla="*/ 1945341 w 1945716"/>
              <a:gd name="connsiteY17" fmla="*/ 201706 h 3406588"/>
              <a:gd name="connsiteX18" fmla="*/ 1748117 w 1945716"/>
              <a:gd name="connsiteY18" fmla="*/ 3393141 h 3406588"/>
              <a:gd name="connsiteX19" fmla="*/ 313764 w 1945716"/>
              <a:gd name="connsiteY19" fmla="*/ 3406588 h 3406588"/>
              <a:gd name="connsiteX20" fmla="*/ 0 w 1945716"/>
              <a:gd name="connsiteY20" fmla="*/ 0 h 340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45716" h="3406588">
                <a:moveTo>
                  <a:pt x="0" y="0"/>
                </a:moveTo>
                <a:lnTo>
                  <a:pt x="0" y="0"/>
                </a:lnTo>
                <a:lnTo>
                  <a:pt x="479612" y="58271"/>
                </a:lnTo>
                <a:cubicBezTo>
                  <a:pt x="524228" y="62830"/>
                  <a:pt x="569300" y="60310"/>
                  <a:pt x="614082" y="62753"/>
                </a:cubicBezTo>
                <a:cubicBezTo>
                  <a:pt x="651499" y="64794"/>
                  <a:pt x="688862" y="67914"/>
                  <a:pt x="726141" y="71718"/>
                </a:cubicBezTo>
                <a:cubicBezTo>
                  <a:pt x="762092" y="75387"/>
                  <a:pt x="797785" y="81315"/>
                  <a:pt x="833717" y="85165"/>
                </a:cubicBezTo>
                <a:cubicBezTo>
                  <a:pt x="881465" y="90281"/>
                  <a:pt x="929370" y="93834"/>
                  <a:pt x="977153" y="98612"/>
                </a:cubicBezTo>
                <a:lnTo>
                  <a:pt x="1102659" y="112059"/>
                </a:lnTo>
                <a:cubicBezTo>
                  <a:pt x="1138477" y="115503"/>
                  <a:pt x="1174510" y="116720"/>
                  <a:pt x="1210235" y="121024"/>
                </a:cubicBezTo>
                <a:cubicBezTo>
                  <a:pt x="1295611" y="131310"/>
                  <a:pt x="1486340" y="161214"/>
                  <a:pt x="1595717" y="170329"/>
                </a:cubicBezTo>
                <a:cubicBezTo>
                  <a:pt x="1627021" y="172938"/>
                  <a:pt x="1658496" y="172853"/>
                  <a:pt x="1689847" y="174812"/>
                </a:cubicBezTo>
                <a:cubicBezTo>
                  <a:pt x="1706318" y="175841"/>
                  <a:pt x="1722718" y="177800"/>
                  <a:pt x="1739153" y="179294"/>
                </a:cubicBezTo>
                <a:cubicBezTo>
                  <a:pt x="1766047" y="171823"/>
                  <a:pt x="1792756" y="163651"/>
                  <a:pt x="1819835" y="156882"/>
                </a:cubicBezTo>
                <a:cubicBezTo>
                  <a:pt x="1825811" y="155388"/>
                  <a:pt x="1831688" y="153413"/>
                  <a:pt x="1837764" y="152400"/>
                </a:cubicBezTo>
                <a:cubicBezTo>
                  <a:pt x="1849646" y="150420"/>
                  <a:pt x="1861670" y="149412"/>
                  <a:pt x="1873623" y="147918"/>
                </a:cubicBezTo>
                <a:cubicBezTo>
                  <a:pt x="1874945" y="148249"/>
                  <a:pt x="1928850" y="155318"/>
                  <a:pt x="1940859" y="170329"/>
                </a:cubicBezTo>
                <a:cubicBezTo>
                  <a:pt x="1943811" y="174019"/>
                  <a:pt x="1944673" y="179099"/>
                  <a:pt x="1945341" y="183777"/>
                </a:cubicBezTo>
                <a:cubicBezTo>
                  <a:pt x="1946186" y="189693"/>
                  <a:pt x="1945341" y="195730"/>
                  <a:pt x="1945341" y="201706"/>
                </a:cubicBezTo>
                <a:lnTo>
                  <a:pt x="1748117" y="3393141"/>
                </a:lnTo>
                <a:lnTo>
                  <a:pt x="313764" y="3406588"/>
                </a:lnTo>
                <a:lnTo>
                  <a:pt x="0" y="0"/>
                </a:lnTo>
                <a:close/>
              </a:path>
            </a:pathLst>
          </a:custGeom>
          <a:solidFill>
            <a:srgbClr val="8D8161">
              <a:alpha val="61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ardrop 33">
            <a:extLst>
              <a:ext uri="{FF2B5EF4-FFF2-40B4-BE49-F238E27FC236}">
                <a16:creationId xmlns:a16="http://schemas.microsoft.com/office/drawing/2014/main" id="{C00618E3-1C76-A910-4239-A2638CEF6408}"/>
              </a:ext>
            </a:extLst>
          </p:cNvPr>
          <p:cNvSpPr/>
          <p:nvPr/>
        </p:nvSpPr>
        <p:spPr>
          <a:xfrm rot="5400000">
            <a:off x="3561298" y="1789340"/>
            <a:ext cx="1127021" cy="1696418"/>
          </a:xfrm>
          <a:prstGeom prst="teardrop">
            <a:avLst/>
          </a:prstGeom>
          <a:solidFill>
            <a:srgbClr val="4A65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6534" y="232337"/>
            <a:ext cx="5598379" cy="1314449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opperplate Gothic Bold"/>
              </a:rPr>
              <a:t>Trapdoor Functions</a:t>
            </a:r>
            <a:endParaRPr lang="en-US">
              <a:latin typeface="Copperplate Gothic Bold" panose="020E0705020206020404" pitchFamily="34" charset="0"/>
            </a:endParaRP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953F3F-75C8-A629-B8FE-6714591DA28F}"/>
              </a:ext>
            </a:extLst>
          </p:cNvPr>
          <p:cNvSpPr txBox="1"/>
          <p:nvPr/>
        </p:nvSpPr>
        <p:spPr>
          <a:xfrm>
            <a:off x="8145377" y="230180"/>
            <a:ext cx="4008674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 function that can easily be computed but is incredibly difficult to reverse. Used as the basis for many encryption schemes such as RSA. 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Graphic 7" descr="Male crouching">
            <a:extLst>
              <a:ext uri="{FF2B5EF4-FFF2-40B4-BE49-F238E27FC236}">
                <a16:creationId xmlns:a16="http://schemas.microsoft.com/office/drawing/2014/main" id="{5F9055A0-300D-366D-0927-9806455DD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0104" y="2125008"/>
            <a:ext cx="937146" cy="1051797"/>
          </a:xfrm>
          <a:prstGeom prst="rect">
            <a:avLst/>
          </a:prstGeom>
        </p:spPr>
      </p:pic>
      <p:pic>
        <p:nvPicPr>
          <p:cNvPr id="10" name="Graphic 9" descr="Child with short hair">
            <a:extLst>
              <a:ext uri="{FF2B5EF4-FFF2-40B4-BE49-F238E27FC236}">
                <a16:creationId xmlns:a16="http://schemas.microsoft.com/office/drawing/2014/main" id="{E63D1720-EA4C-3373-668F-428EA2AF9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9626" y="1780441"/>
            <a:ext cx="404200" cy="470462"/>
          </a:xfrm>
          <a:prstGeom prst="rect">
            <a:avLst/>
          </a:prstGeom>
        </p:spPr>
      </p:pic>
      <p:pic>
        <p:nvPicPr>
          <p:cNvPr id="12" name="Graphic 11" descr="A surprised face">
            <a:extLst>
              <a:ext uri="{FF2B5EF4-FFF2-40B4-BE49-F238E27FC236}">
                <a16:creationId xmlns:a16="http://schemas.microsoft.com/office/drawing/2014/main" id="{6B355CEF-22AD-EEF9-E373-3BCC425EB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7250" y="1928753"/>
            <a:ext cx="238859" cy="28364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90E79-2B71-ED3B-26BB-F45D98C663FB}"/>
              </a:ext>
            </a:extLst>
          </p:cNvPr>
          <p:cNvCxnSpPr>
            <a:cxnSpLocks/>
          </p:cNvCxnSpPr>
          <p:nvPr/>
        </p:nvCxnSpPr>
        <p:spPr>
          <a:xfrm>
            <a:off x="5247699" y="6629400"/>
            <a:ext cx="1474098" cy="0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B70256-EB3F-B331-B7CD-6264E890486B}"/>
              </a:ext>
            </a:extLst>
          </p:cNvPr>
          <p:cNvCxnSpPr>
            <a:cxnSpLocks/>
          </p:cNvCxnSpPr>
          <p:nvPr/>
        </p:nvCxnSpPr>
        <p:spPr>
          <a:xfrm flipV="1">
            <a:off x="6721797" y="3364116"/>
            <a:ext cx="171237" cy="3265284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C42B57-0943-390E-5593-6F14DCD7A079}"/>
              </a:ext>
            </a:extLst>
          </p:cNvPr>
          <p:cNvCxnSpPr>
            <a:cxnSpLocks/>
          </p:cNvCxnSpPr>
          <p:nvPr/>
        </p:nvCxnSpPr>
        <p:spPr>
          <a:xfrm flipH="1" flipV="1">
            <a:off x="4957482" y="3263153"/>
            <a:ext cx="336177" cy="3366247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4CF5A0-70F8-395E-11C5-FA4E86FC59A2}"/>
              </a:ext>
            </a:extLst>
          </p:cNvPr>
          <p:cNvCxnSpPr>
            <a:cxnSpLocks/>
          </p:cNvCxnSpPr>
          <p:nvPr/>
        </p:nvCxnSpPr>
        <p:spPr>
          <a:xfrm>
            <a:off x="4076118" y="3225311"/>
            <a:ext cx="913454" cy="0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14F639-314A-05F3-2EDB-F71FFAC8CBC6}"/>
              </a:ext>
            </a:extLst>
          </p:cNvPr>
          <p:cNvCxnSpPr>
            <a:cxnSpLocks/>
          </p:cNvCxnSpPr>
          <p:nvPr/>
        </p:nvCxnSpPr>
        <p:spPr>
          <a:xfrm>
            <a:off x="9317675" y="6730363"/>
            <a:ext cx="1474098" cy="0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F2343F-43E2-60D3-B739-42043426D1F3}"/>
              </a:ext>
            </a:extLst>
          </p:cNvPr>
          <p:cNvCxnSpPr>
            <a:cxnSpLocks/>
          </p:cNvCxnSpPr>
          <p:nvPr/>
        </p:nvCxnSpPr>
        <p:spPr>
          <a:xfrm flipV="1">
            <a:off x="10791773" y="3465079"/>
            <a:ext cx="171237" cy="3265284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86CE03-1631-F152-4C12-C0DB30196220}"/>
              </a:ext>
            </a:extLst>
          </p:cNvPr>
          <p:cNvCxnSpPr>
            <a:cxnSpLocks/>
          </p:cNvCxnSpPr>
          <p:nvPr/>
        </p:nvCxnSpPr>
        <p:spPr>
          <a:xfrm flipH="1" flipV="1">
            <a:off x="8999364" y="3300446"/>
            <a:ext cx="364271" cy="3429917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6031F9C1-B533-6346-E58E-199871362878}"/>
              </a:ext>
            </a:extLst>
          </p:cNvPr>
          <p:cNvSpPr/>
          <p:nvPr/>
        </p:nvSpPr>
        <p:spPr>
          <a:xfrm>
            <a:off x="7144871" y="4222376"/>
            <a:ext cx="1689848" cy="10628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91A9B0C-3D7B-00E5-2ECE-E1CD344C97CB}"/>
              </a:ext>
            </a:extLst>
          </p:cNvPr>
          <p:cNvSpPr/>
          <p:nvPr/>
        </p:nvSpPr>
        <p:spPr>
          <a:xfrm>
            <a:off x="9027458" y="3293464"/>
            <a:ext cx="1945716" cy="3406588"/>
          </a:xfrm>
          <a:custGeom>
            <a:avLst/>
            <a:gdLst>
              <a:gd name="connsiteX0" fmla="*/ 0 w 1945716"/>
              <a:gd name="connsiteY0" fmla="*/ 0 h 3406588"/>
              <a:gd name="connsiteX1" fmla="*/ 0 w 1945716"/>
              <a:gd name="connsiteY1" fmla="*/ 0 h 3406588"/>
              <a:gd name="connsiteX2" fmla="*/ 479612 w 1945716"/>
              <a:gd name="connsiteY2" fmla="*/ 58271 h 3406588"/>
              <a:gd name="connsiteX3" fmla="*/ 614082 w 1945716"/>
              <a:gd name="connsiteY3" fmla="*/ 62753 h 3406588"/>
              <a:gd name="connsiteX4" fmla="*/ 726141 w 1945716"/>
              <a:gd name="connsiteY4" fmla="*/ 71718 h 3406588"/>
              <a:gd name="connsiteX5" fmla="*/ 833717 w 1945716"/>
              <a:gd name="connsiteY5" fmla="*/ 85165 h 3406588"/>
              <a:gd name="connsiteX6" fmla="*/ 977153 w 1945716"/>
              <a:gd name="connsiteY6" fmla="*/ 98612 h 3406588"/>
              <a:gd name="connsiteX7" fmla="*/ 1102659 w 1945716"/>
              <a:gd name="connsiteY7" fmla="*/ 112059 h 3406588"/>
              <a:gd name="connsiteX8" fmla="*/ 1210235 w 1945716"/>
              <a:gd name="connsiteY8" fmla="*/ 121024 h 3406588"/>
              <a:gd name="connsiteX9" fmla="*/ 1595717 w 1945716"/>
              <a:gd name="connsiteY9" fmla="*/ 170329 h 3406588"/>
              <a:gd name="connsiteX10" fmla="*/ 1689847 w 1945716"/>
              <a:gd name="connsiteY10" fmla="*/ 174812 h 3406588"/>
              <a:gd name="connsiteX11" fmla="*/ 1739153 w 1945716"/>
              <a:gd name="connsiteY11" fmla="*/ 179294 h 3406588"/>
              <a:gd name="connsiteX12" fmla="*/ 1819835 w 1945716"/>
              <a:gd name="connsiteY12" fmla="*/ 156882 h 3406588"/>
              <a:gd name="connsiteX13" fmla="*/ 1837764 w 1945716"/>
              <a:gd name="connsiteY13" fmla="*/ 152400 h 3406588"/>
              <a:gd name="connsiteX14" fmla="*/ 1873623 w 1945716"/>
              <a:gd name="connsiteY14" fmla="*/ 147918 h 3406588"/>
              <a:gd name="connsiteX15" fmla="*/ 1940859 w 1945716"/>
              <a:gd name="connsiteY15" fmla="*/ 170329 h 3406588"/>
              <a:gd name="connsiteX16" fmla="*/ 1945341 w 1945716"/>
              <a:gd name="connsiteY16" fmla="*/ 183777 h 3406588"/>
              <a:gd name="connsiteX17" fmla="*/ 1945341 w 1945716"/>
              <a:gd name="connsiteY17" fmla="*/ 201706 h 3406588"/>
              <a:gd name="connsiteX18" fmla="*/ 1748117 w 1945716"/>
              <a:gd name="connsiteY18" fmla="*/ 3393141 h 3406588"/>
              <a:gd name="connsiteX19" fmla="*/ 313764 w 1945716"/>
              <a:gd name="connsiteY19" fmla="*/ 3406588 h 3406588"/>
              <a:gd name="connsiteX20" fmla="*/ 0 w 1945716"/>
              <a:gd name="connsiteY20" fmla="*/ 0 h 340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45716" h="3406588">
                <a:moveTo>
                  <a:pt x="0" y="0"/>
                </a:moveTo>
                <a:lnTo>
                  <a:pt x="0" y="0"/>
                </a:lnTo>
                <a:lnTo>
                  <a:pt x="479612" y="58271"/>
                </a:lnTo>
                <a:cubicBezTo>
                  <a:pt x="524228" y="62830"/>
                  <a:pt x="569300" y="60310"/>
                  <a:pt x="614082" y="62753"/>
                </a:cubicBezTo>
                <a:cubicBezTo>
                  <a:pt x="651499" y="64794"/>
                  <a:pt x="688862" y="67914"/>
                  <a:pt x="726141" y="71718"/>
                </a:cubicBezTo>
                <a:cubicBezTo>
                  <a:pt x="762092" y="75387"/>
                  <a:pt x="797785" y="81315"/>
                  <a:pt x="833717" y="85165"/>
                </a:cubicBezTo>
                <a:cubicBezTo>
                  <a:pt x="881465" y="90281"/>
                  <a:pt x="929370" y="93834"/>
                  <a:pt x="977153" y="98612"/>
                </a:cubicBezTo>
                <a:lnTo>
                  <a:pt x="1102659" y="112059"/>
                </a:lnTo>
                <a:cubicBezTo>
                  <a:pt x="1138477" y="115503"/>
                  <a:pt x="1174510" y="116720"/>
                  <a:pt x="1210235" y="121024"/>
                </a:cubicBezTo>
                <a:cubicBezTo>
                  <a:pt x="1295611" y="131310"/>
                  <a:pt x="1486340" y="161214"/>
                  <a:pt x="1595717" y="170329"/>
                </a:cubicBezTo>
                <a:cubicBezTo>
                  <a:pt x="1627021" y="172938"/>
                  <a:pt x="1658496" y="172853"/>
                  <a:pt x="1689847" y="174812"/>
                </a:cubicBezTo>
                <a:cubicBezTo>
                  <a:pt x="1706318" y="175841"/>
                  <a:pt x="1722718" y="177800"/>
                  <a:pt x="1739153" y="179294"/>
                </a:cubicBezTo>
                <a:cubicBezTo>
                  <a:pt x="1766047" y="171823"/>
                  <a:pt x="1792756" y="163651"/>
                  <a:pt x="1819835" y="156882"/>
                </a:cubicBezTo>
                <a:cubicBezTo>
                  <a:pt x="1825811" y="155388"/>
                  <a:pt x="1831688" y="153413"/>
                  <a:pt x="1837764" y="152400"/>
                </a:cubicBezTo>
                <a:cubicBezTo>
                  <a:pt x="1849646" y="150420"/>
                  <a:pt x="1861670" y="149412"/>
                  <a:pt x="1873623" y="147918"/>
                </a:cubicBezTo>
                <a:cubicBezTo>
                  <a:pt x="1874945" y="148249"/>
                  <a:pt x="1928850" y="155318"/>
                  <a:pt x="1940859" y="170329"/>
                </a:cubicBezTo>
                <a:cubicBezTo>
                  <a:pt x="1943811" y="174019"/>
                  <a:pt x="1944673" y="179099"/>
                  <a:pt x="1945341" y="183777"/>
                </a:cubicBezTo>
                <a:cubicBezTo>
                  <a:pt x="1946186" y="189693"/>
                  <a:pt x="1945341" y="195730"/>
                  <a:pt x="1945341" y="201706"/>
                </a:cubicBezTo>
                <a:lnTo>
                  <a:pt x="1748117" y="3393141"/>
                </a:lnTo>
                <a:lnTo>
                  <a:pt x="313764" y="3406588"/>
                </a:lnTo>
                <a:lnTo>
                  <a:pt x="0" y="0"/>
                </a:lnTo>
                <a:close/>
              </a:path>
            </a:pathLst>
          </a:custGeom>
          <a:solidFill>
            <a:srgbClr val="8D8161">
              <a:alpha val="61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01777B5-D10B-D525-910A-41EAC00F39FA}"/>
              </a:ext>
            </a:extLst>
          </p:cNvPr>
          <p:cNvCxnSpPr>
            <a:cxnSpLocks/>
          </p:cNvCxnSpPr>
          <p:nvPr/>
        </p:nvCxnSpPr>
        <p:spPr>
          <a:xfrm>
            <a:off x="8114004" y="3308345"/>
            <a:ext cx="913454" cy="0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Male sitting on ground">
            <a:extLst>
              <a:ext uri="{FF2B5EF4-FFF2-40B4-BE49-F238E27FC236}">
                <a16:creationId xmlns:a16="http://schemas.microsoft.com/office/drawing/2014/main" id="{37FE08D2-F643-22E3-50D5-46E60EF71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2516" y="5313137"/>
            <a:ext cx="1135307" cy="1386915"/>
          </a:xfrm>
          <a:prstGeom prst="rect">
            <a:avLst/>
          </a:prstGeom>
        </p:spPr>
      </p:pic>
      <p:pic>
        <p:nvPicPr>
          <p:cNvPr id="51" name="Graphic 50" descr="Child with short hair">
            <a:extLst>
              <a:ext uri="{FF2B5EF4-FFF2-40B4-BE49-F238E27FC236}">
                <a16:creationId xmlns:a16="http://schemas.microsoft.com/office/drawing/2014/main" id="{6E2E9157-F032-4246-0B09-AAE45179C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6741" y="4868914"/>
            <a:ext cx="498646" cy="580391"/>
          </a:xfrm>
          <a:prstGeom prst="rect">
            <a:avLst/>
          </a:prstGeom>
        </p:spPr>
      </p:pic>
      <p:pic>
        <p:nvPicPr>
          <p:cNvPr id="53" name="Graphic 52" descr="A crying face">
            <a:extLst>
              <a:ext uri="{FF2B5EF4-FFF2-40B4-BE49-F238E27FC236}">
                <a16:creationId xmlns:a16="http://schemas.microsoft.com/office/drawing/2014/main" id="{5C04DA8E-D26D-9EF5-E715-4CE802B791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96157" y="5096998"/>
            <a:ext cx="304800" cy="3048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Single Straight Wood Ladder">
                <a:extLst>
                  <a:ext uri="{FF2B5EF4-FFF2-40B4-BE49-F238E27FC236}">
                    <a16:creationId xmlns:a16="http://schemas.microsoft.com/office/drawing/2014/main" id="{68DFC148-6DBE-4C5B-A316-09AA2A3981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18767"/>
                  </p:ext>
                </p:extLst>
              </p:nvPr>
            </p:nvGraphicFramePr>
            <p:xfrm rot="277846">
              <a:off x="10439469" y="3000618"/>
              <a:ext cx="500252" cy="3589561"/>
            </p:xfrm>
            <a:graphic>
              <a:graphicData uri="http://schemas.microsoft.com/office/drawing/2017/model3d">
                <am3d:model3d r:embed="rId14">
                  <am3d:spPr>
                    <a:xfrm rot="277846">
                      <a:off x="0" y="0"/>
                      <a:ext cx="500252" cy="3589561"/>
                    </a:xfrm>
                    <a:prstGeom prst="rect">
                      <a:avLst/>
                    </a:prstGeom>
                  </am3d:spPr>
                  <am3d:camera>
                    <am3d:pos x="0" y="0" z="477253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4041" d="1000000"/>
                    <am3d:preTrans dx="0" dy="-9128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90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267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Single Straight Wood Ladder">
                <a:extLst>
                  <a:ext uri="{FF2B5EF4-FFF2-40B4-BE49-F238E27FC236}">
                    <a16:creationId xmlns:a16="http://schemas.microsoft.com/office/drawing/2014/main" id="{68DFC148-6DBE-4C5B-A316-09AA2A398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77846">
                <a:off x="10439469" y="3000618"/>
                <a:ext cx="500252" cy="3589561"/>
              </a:xfrm>
              <a:prstGeom prst="rect">
                <a:avLst/>
              </a:prstGeom>
            </p:spPr>
          </p:pic>
        </mc:Fallback>
      </mc:AlternateContent>
      <p:pic>
        <p:nvPicPr>
          <p:cNvPr id="56" name="Graphic 55" descr="Smiling face with teeth">
            <a:extLst>
              <a:ext uri="{FF2B5EF4-FFF2-40B4-BE49-F238E27FC236}">
                <a16:creationId xmlns:a16="http://schemas.microsoft.com/office/drawing/2014/main" id="{0E5AA965-E603-3707-724B-EAC57E0821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93709" y="5072479"/>
            <a:ext cx="3048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2544" y="761322"/>
            <a:ext cx="6058414" cy="2862474"/>
          </a:xfrm>
        </p:spPr>
        <p:txBody>
          <a:bodyPr>
            <a:normAutofit/>
          </a:bodyPr>
          <a:lstStyle/>
          <a:p>
            <a:r>
              <a:rPr lang="en-US" sz="4400">
                <a:latin typeface="Copperplate Gothic Bold"/>
              </a:rPr>
              <a:t>The Elliptic Curve </a:t>
            </a:r>
            <a:r>
              <a:rPr lang="en-US" sz="4400">
                <a:latin typeface="Copperplate Gothic Bold"/>
                <a:ea typeface="+mj-lt"/>
                <a:cs typeface="+mj-lt"/>
              </a:rPr>
              <a:t>Overview </a:t>
            </a:r>
            <a:endParaRPr lang="en-US">
              <a:latin typeface="Copperplate Gothic Bold"/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91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DDC6EFC8-F55A-ECFC-9A13-5907D1E7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388" y="777971"/>
            <a:ext cx="9866540" cy="1358140"/>
          </a:xfrm>
        </p:spPr>
        <p:txBody>
          <a:bodyPr/>
          <a:lstStyle/>
          <a:p>
            <a:r>
              <a:rPr lang="en-US">
                <a:latin typeface="Copperplate Gothic Bold"/>
              </a:rPr>
              <a:t>Elliptic Curves: An Introduction</a:t>
            </a:r>
          </a:p>
        </p:txBody>
      </p:sp>
      <p:pic>
        <p:nvPicPr>
          <p:cNvPr id="49" name="Content Placeholder 48" descr="An example of the dot operation on elliptic curves.">
            <a:extLst>
              <a:ext uri="{FF2B5EF4-FFF2-40B4-BE49-F238E27FC236}">
                <a16:creationId xmlns:a16="http://schemas.microsoft.com/office/drawing/2014/main" id="{4A49BB6E-0241-85D3-4E44-1B3B2E572CC8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1565298" y="1857373"/>
            <a:ext cx="3905250" cy="390525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7CA18-E602-4073-663E-A150282529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152" y="2139083"/>
            <a:ext cx="5658962" cy="3900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 elliptic curve in the form y</a:t>
            </a:r>
            <a:r>
              <a:rPr lang="en-US" baseline="30000" dirty="0">
                <a:ea typeface="+mn-lt"/>
                <a:cs typeface="+mn-lt"/>
              </a:rPr>
              <a:t>2</a:t>
            </a:r>
            <a:r>
              <a:rPr lang="en-US" dirty="0">
                <a:ea typeface="+mn-lt"/>
                <a:cs typeface="+mn-lt"/>
              </a:rPr>
              <a:t> = x</a:t>
            </a:r>
            <a:r>
              <a:rPr lang="en-US" baseline="30000" dirty="0">
                <a:ea typeface="+mn-lt"/>
                <a:cs typeface="+mn-lt"/>
              </a:rPr>
              <a:t>3</a:t>
            </a:r>
            <a:r>
              <a:rPr lang="en-US" dirty="0">
                <a:ea typeface="+mn-lt"/>
                <a:cs typeface="+mn-lt"/>
              </a:rPr>
              <a:t> + ax + b satisfies many of the conditions of Public Key Cryptography </a:t>
            </a:r>
          </a:p>
          <a:p>
            <a:r>
              <a:rPr lang="en-US" dirty="0"/>
              <a:t>Take any two points on the curve, connect them and dot a line below (if above the x-axis) or up (if below the x-axis). </a:t>
            </a:r>
          </a:p>
          <a:p>
            <a:r>
              <a:rPr lang="en-US" dirty="0"/>
              <a:t>This "dot" operation is easy to perform but difficult to reverse. </a:t>
            </a:r>
          </a:p>
          <a:p>
            <a:r>
              <a:rPr lang="en-US" dirty="0"/>
              <a:t>This problem, known as the discrete log problem, is an excellent trap door function.</a:t>
            </a:r>
            <a:br>
              <a:rPr lang="en-US" dirty="0"/>
            </a:br>
            <a:endParaRPr lang="en-US"/>
          </a:p>
          <a:p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53F1B-80FA-F64A-09F0-BA6CAF4E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ross with arrows in the center&#10;&#10;Description automatically generated">
            <a:extLst>
              <a:ext uri="{FF2B5EF4-FFF2-40B4-BE49-F238E27FC236}">
                <a16:creationId xmlns:a16="http://schemas.microsoft.com/office/drawing/2014/main" id="{6CF17F55-C93C-56FC-5C40-3A2C234A6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8" y="3328148"/>
            <a:ext cx="3876952" cy="3345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90" y="104804"/>
            <a:ext cx="6589150" cy="1988706"/>
          </a:xfrm>
        </p:spPr>
        <p:txBody>
          <a:bodyPr/>
          <a:lstStyle/>
          <a:p>
            <a:r>
              <a:rPr lang="en-US">
                <a:latin typeface="Copperplate Gothic Bold" panose="020E0705020206020404" pitchFamily="34" charset="0"/>
              </a:rPr>
              <a:t>The Elliptic Solution (Cont.)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1F4491-FF19-8244-7063-4393814738E1}"/>
              </a:ext>
            </a:extLst>
          </p:cNvPr>
          <p:cNvSpPr/>
          <p:nvPr/>
        </p:nvSpPr>
        <p:spPr>
          <a:xfrm>
            <a:off x="1308656" y="4223901"/>
            <a:ext cx="107673" cy="1076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634B57-1261-2185-4A2A-F9E92A6FF747}"/>
              </a:ext>
            </a:extLst>
          </p:cNvPr>
          <p:cNvSpPr/>
          <p:nvPr/>
        </p:nvSpPr>
        <p:spPr>
          <a:xfrm>
            <a:off x="2588872" y="5805891"/>
            <a:ext cx="112653" cy="1076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80A5BC-D039-CA66-E85A-0EA917CE785A}"/>
              </a:ext>
            </a:extLst>
          </p:cNvPr>
          <p:cNvSpPr/>
          <p:nvPr/>
        </p:nvSpPr>
        <p:spPr>
          <a:xfrm>
            <a:off x="913710" y="5164426"/>
            <a:ext cx="107673" cy="1076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DA8DBC-829A-4900-34BE-974C6A4D7CD7}"/>
              </a:ext>
            </a:extLst>
          </p:cNvPr>
          <p:cNvSpPr txBox="1"/>
          <p:nvPr/>
        </p:nvSpPr>
        <p:spPr>
          <a:xfrm>
            <a:off x="1196577" y="3910122"/>
            <a:ext cx="223157" cy="37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B15CAB-D245-7693-867E-170ECAFF6092}"/>
              </a:ext>
            </a:extLst>
          </p:cNvPr>
          <p:cNvCxnSpPr>
            <a:cxnSpLocks/>
          </p:cNvCxnSpPr>
          <p:nvPr/>
        </p:nvCxnSpPr>
        <p:spPr>
          <a:xfrm>
            <a:off x="1377433" y="4287571"/>
            <a:ext cx="1922196" cy="23759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492C41-6B0A-873B-CB28-EF2603447179}"/>
              </a:ext>
            </a:extLst>
          </p:cNvPr>
          <p:cNvSpPr txBox="1"/>
          <p:nvPr/>
        </p:nvSpPr>
        <p:spPr>
          <a:xfrm>
            <a:off x="967545" y="4463230"/>
            <a:ext cx="223157" cy="37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9F8280-D2AA-14BF-1212-D359E496EC13}"/>
              </a:ext>
            </a:extLst>
          </p:cNvPr>
          <p:cNvSpPr txBox="1"/>
          <p:nvPr/>
        </p:nvSpPr>
        <p:spPr>
          <a:xfrm>
            <a:off x="2643656" y="5464721"/>
            <a:ext cx="223157" cy="37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B134F5-ACF9-469A-0BE0-9BA49F9BF5C2}"/>
              </a:ext>
            </a:extLst>
          </p:cNvPr>
          <p:cNvCxnSpPr>
            <a:cxnSpLocks/>
          </p:cNvCxnSpPr>
          <p:nvPr/>
        </p:nvCxnSpPr>
        <p:spPr>
          <a:xfrm>
            <a:off x="967546" y="4757198"/>
            <a:ext cx="0" cy="45111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D735BE2-3BB1-AF3F-4198-D51D0936257F}"/>
              </a:ext>
            </a:extLst>
          </p:cNvPr>
          <p:cNvCxnSpPr>
            <a:cxnSpLocks/>
          </p:cNvCxnSpPr>
          <p:nvPr/>
        </p:nvCxnSpPr>
        <p:spPr>
          <a:xfrm>
            <a:off x="3295211" y="3330130"/>
            <a:ext cx="775119" cy="9361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06E051AA-AC52-76CD-D14F-884180B84FB8}"/>
              </a:ext>
            </a:extLst>
          </p:cNvPr>
          <p:cNvSpPr/>
          <p:nvPr/>
        </p:nvSpPr>
        <p:spPr>
          <a:xfrm>
            <a:off x="913710" y="4647629"/>
            <a:ext cx="107673" cy="1076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F5CC92-666E-55E8-BBBE-52E80E11EF88}"/>
              </a:ext>
            </a:extLst>
          </p:cNvPr>
          <p:cNvCxnSpPr>
            <a:cxnSpLocks/>
          </p:cNvCxnSpPr>
          <p:nvPr/>
        </p:nvCxnSpPr>
        <p:spPr>
          <a:xfrm>
            <a:off x="183924" y="4269442"/>
            <a:ext cx="767731" cy="9371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C6FB58-2862-36B5-0115-2C0252C3483B}"/>
              </a:ext>
            </a:extLst>
          </p:cNvPr>
          <p:cNvSpPr txBox="1"/>
          <p:nvPr/>
        </p:nvSpPr>
        <p:spPr>
          <a:xfrm>
            <a:off x="4138767" y="2664262"/>
            <a:ext cx="14800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Starting Coordinate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5F9D8-700F-3D61-E85F-08F0ACBBAFC6}"/>
              </a:ext>
            </a:extLst>
          </p:cNvPr>
          <p:cNvSpPr txBox="1"/>
          <p:nvPr/>
        </p:nvSpPr>
        <p:spPr>
          <a:xfrm>
            <a:off x="5792256" y="2619437"/>
            <a:ext cx="25408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bg1"/>
                </a:solidFill>
              </a:rPr>
              <a:t>Public 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CBE21-5919-610E-CB4E-7AFE27005F72}"/>
              </a:ext>
            </a:extLst>
          </p:cNvPr>
          <p:cNvSpPr txBox="1"/>
          <p:nvPr/>
        </p:nvSpPr>
        <p:spPr>
          <a:xfrm>
            <a:off x="4143747" y="3515908"/>
            <a:ext cx="16493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Number of times to "dot" A with itself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0371E1-CB11-2B23-6271-EDF69AB5CAE1}"/>
              </a:ext>
            </a:extLst>
          </p:cNvPr>
          <p:cNvSpPr txBox="1"/>
          <p:nvPr/>
        </p:nvSpPr>
        <p:spPr>
          <a:xfrm>
            <a:off x="5792258" y="3645398"/>
            <a:ext cx="25408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bg1"/>
                </a:solidFill>
              </a:rPr>
              <a:t>Private Key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890EC4-01D1-F6C4-6CA0-EF5C4C1D9661}"/>
              </a:ext>
            </a:extLst>
          </p:cNvPr>
          <p:cNvSpPr txBox="1"/>
          <p:nvPr/>
        </p:nvSpPr>
        <p:spPr>
          <a:xfrm>
            <a:off x="4143748" y="4546849"/>
            <a:ext cx="12360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Maximum Size limit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8329A3-BB76-2579-B7F8-A4C8C2CA1666}"/>
              </a:ext>
            </a:extLst>
          </p:cNvPr>
          <p:cNvSpPr txBox="1"/>
          <p:nvPr/>
        </p:nvSpPr>
        <p:spPr>
          <a:xfrm>
            <a:off x="5792256" y="4546849"/>
            <a:ext cx="25408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bg1"/>
                </a:solidFill>
              </a:rPr>
              <a:t>Agreed upon beforehand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E8EFB-ED69-2CF4-11C4-715E6611B2C8}"/>
              </a:ext>
            </a:extLst>
          </p:cNvPr>
          <p:cNvSpPr txBox="1"/>
          <p:nvPr/>
        </p:nvSpPr>
        <p:spPr>
          <a:xfrm>
            <a:off x="5792257" y="5597712"/>
            <a:ext cx="23864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bg1"/>
                </a:solidFill>
              </a:rPr>
              <a:t>Also agreed upon beforehand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A66439-09FC-C7C4-0ED8-4B2E63168719}"/>
              </a:ext>
            </a:extLst>
          </p:cNvPr>
          <p:cNvSpPr txBox="1"/>
          <p:nvPr/>
        </p:nvSpPr>
        <p:spPr>
          <a:xfrm>
            <a:off x="4313080" y="5597711"/>
            <a:ext cx="897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Curve</a:t>
            </a:r>
            <a:endParaRPr lang="en-US"/>
          </a:p>
        </p:txBody>
      </p:sp>
      <p:pic>
        <p:nvPicPr>
          <p:cNvPr id="23" name="Graphic 22" descr="Old Key outline">
            <a:extLst>
              <a:ext uri="{FF2B5EF4-FFF2-40B4-BE49-F238E27FC236}">
                <a16:creationId xmlns:a16="http://schemas.microsoft.com/office/drawing/2014/main" id="{4A748405-09F6-43F6-7224-D76ACAD9E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9409" y="2878275"/>
            <a:ext cx="636815" cy="636815"/>
          </a:xfrm>
          <a:prstGeom prst="rect">
            <a:avLst/>
          </a:prstGeom>
        </p:spPr>
      </p:pic>
      <p:pic>
        <p:nvPicPr>
          <p:cNvPr id="24" name="Graphic 23" descr="Key with solid fill">
            <a:extLst>
              <a:ext uri="{FF2B5EF4-FFF2-40B4-BE49-F238E27FC236}">
                <a16:creationId xmlns:a16="http://schemas.microsoft.com/office/drawing/2014/main" id="{9F57A1CE-ADE6-E773-DF23-25CED708D3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8998" y="3810365"/>
            <a:ext cx="674915" cy="6531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B5B840-B443-4659-3C12-14FA36729F1B}"/>
              </a:ext>
            </a:extLst>
          </p:cNvPr>
          <p:cNvSpPr txBox="1"/>
          <p:nvPr/>
        </p:nvSpPr>
        <p:spPr>
          <a:xfrm>
            <a:off x="1390515" y="1908594"/>
            <a:ext cx="18436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Pac-Man rules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4FD6-873D-162C-175E-F4EFF81A7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547484"/>
            <a:ext cx="9866540" cy="1245907"/>
          </a:xfrm>
        </p:spPr>
        <p:txBody>
          <a:bodyPr>
            <a:normAutofit/>
          </a:bodyPr>
          <a:lstStyle/>
          <a:p>
            <a:r>
              <a:rPr lang="en-US" sz="3600" b="0">
                <a:solidFill>
                  <a:schemeClr val="bg1"/>
                </a:solidFill>
                <a:latin typeface="Copperplate Gothic Bold"/>
                <a:ea typeface="+mj-lt"/>
                <a:cs typeface="+mj-lt"/>
              </a:rPr>
              <a:t>What Applications Use Elliptic Curves?</a:t>
            </a:r>
          </a:p>
          <a:p>
            <a:endParaRPr lang="en-US">
              <a:latin typeface="Copperplate Gothic Bold"/>
            </a:endParaRPr>
          </a:p>
        </p:txBody>
      </p:sp>
      <p:pic>
        <p:nvPicPr>
          <p:cNvPr id="9" name="Content Placeholder 8" descr="A white circle with a blue background&#10;&#10;Description automatically generated">
            <a:extLst>
              <a:ext uri="{FF2B5EF4-FFF2-40B4-BE49-F238E27FC236}">
                <a16:creationId xmlns:a16="http://schemas.microsoft.com/office/drawing/2014/main" id="{16478B86-9710-64E0-94AB-C0B90BD2B09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690096" y="2875777"/>
            <a:ext cx="1364929" cy="126624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82E10-D223-B128-15C3-76AE949301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2351" y="2481940"/>
            <a:ext cx="4546763" cy="36410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One of the most popular protocols for private messaging is Signal. The protocol is used in applications such as </a:t>
            </a:r>
            <a:r>
              <a:rPr lang="en-US" i="1" dirty="0"/>
              <a:t>WhatsApp</a:t>
            </a:r>
            <a:r>
              <a:rPr lang="en-US" dirty="0"/>
              <a:t>, </a:t>
            </a:r>
            <a:r>
              <a:rPr lang="en-US" i="1" dirty="0"/>
              <a:t>Signal, Facebook Messenger</a:t>
            </a:r>
            <a:r>
              <a:rPr lang="en-US" dirty="0"/>
              <a:t>, </a:t>
            </a:r>
            <a:r>
              <a:rPr lang="en-US" i="1" dirty="0"/>
              <a:t>Google Messenger</a:t>
            </a:r>
            <a:r>
              <a:rPr lang="en-US" dirty="0"/>
              <a:t>, and more.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dirty="0"/>
              <a:t>The protocol uses the Elliptic Curve Cryptography standard: Curve 25519. This standard is approved by the National Institute of Standards and Technology; and is incredibly fast.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191C7-3EA2-7C51-8FEA-097576F8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 descr="A green and white logo&#10;&#10;Description automatically generated">
            <a:extLst>
              <a:ext uri="{FF2B5EF4-FFF2-40B4-BE49-F238E27FC236}">
                <a16:creationId xmlns:a16="http://schemas.microsoft.com/office/drawing/2014/main" id="{2D88F47F-C521-7866-C598-5B4935E32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734" y="2796513"/>
            <a:ext cx="1396622" cy="1427241"/>
          </a:xfrm>
          <a:prstGeom prst="rect">
            <a:avLst/>
          </a:prstGeom>
        </p:spPr>
      </p:pic>
      <p:pic>
        <p:nvPicPr>
          <p:cNvPr id="11" name="Picture 10" descr="A logo of a social media network&#10;&#10;Description automatically generated">
            <a:extLst>
              <a:ext uri="{FF2B5EF4-FFF2-40B4-BE49-F238E27FC236}">
                <a16:creationId xmlns:a16="http://schemas.microsoft.com/office/drawing/2014/main" id="{0DD8FFDE-9938-BA9D-0041-5F1EBAFCD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828" y="4447455"/>
            <a:ext cx="1320801" cy="1291266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6403B40E-C605-77C7-478F-3D1F2936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931" y="4447687"/>
            <a:ext cx="1289183" cy="128918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49A547-77DB-8C2C-B6E0-C1B343E73F01}"/>
              </a:ext>
            </a:extLst>
          </p:cNvPr>
          <p:cNvSpPr/>
          <p:nvPr/>
        </p:nvSpPr>
        <p:spPr>
          <a:xfrm>
            <a:off x="1497852" y="2572372"/>
            <a:ext cx="3869764" cy="3476313"/>
          </a:xfrm>
          <a:prstGeom prst="roundRect">
            <a:avLst/>
          </a:prstGeom>
          <a:noFill/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7AC51-21AF-A76D-EE26-DA1DA97B8C1B}"/>
              </a:ext>
            </a:extLst>
          </p:cNvPr>
          <p:cNvSpPr txBox="1"/>
          <p:nvPr/>
        </p:nvSpPr>
        <p:spPr>
          <a:xfrm>
            <a:off x="2582333" y="2111685"/>
            <a:ext cx="19000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Signal Protocol</a:t>
            </a:r>
          </a:p>
        </p:txBody>
      </p:sp>
    </p:spTree>
    <p:extLst>
      <p:ext uri="{BB962C8B-B14F-4D97-AF65-F5344CB8AC3E}">
        <p14:creationId xmlns:p14="http://schemas.microsoft.com/office/powerpoint/2010/main" val="373156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682" y="378771"/>
            <a:ext cx="6364823" cy="777876"/>
          </a:xfrm>
        </p:spPr>
        <p:txBody>
          <a:bodyPr/>
          <a:lstStyle/>
          <a:p>
            <a:r>
              <a:rPr lang="en-US">
                <a:latin typeface="Copperplate Gothic Bold" panose="020E0705020206020404" pitchFamily="34" charset="0"/>
              </a:rPr>
              <a:t>Not so fun fact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38639" y="1609952"/>
            <a:ext cx="7615274" cy="4665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- Cracking encryption requires energy</a:t>
            </a:r>
          </a:p>
          <a:p>
            <a:pPr marL="0" indent="0">
              <a:buNone/>
            </a:pPr>
            <a:r>
              <a:rPr lang="en-US"/>
              <a:t>- Energy can be used to boil water</a:t>
            </a:r>
          </a:p>
          <a:p>
            <a:pPr marL="0" indent="0">
              <a:buNone/>
            </a:pPr>
            <a:r>
              <a:rPr lang="en-US"/>
              <a:t>- What do the comparisons look like?</a:t>
            </a:r>
          </a:p>
          <a:p>
            <a:endParaRPr lang="en-US"/>
          </a:p>
          <a:p>
            <a:r>
              <a:rPr lang="en-US"/>
              <a:t>RSA 242 (Basic) = Teaspoon of water</a:t>
            </a:r>
          </a:p>
          <a:p>
            <a:r>
              <a:rPr lang="en-US"/>
              <a:t>RSA 745 (Advanced) = Olympic swimming pool</a:t>
            </a:r>
          </a:p>
          <a:p>
            <a:r>
              <a:rPr lang="en-US"/>
              <a:t>RSA 3072 (ECC Standard) = All of the water on Earth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A cracked ground with a sunset in the background&#10;&#10;Description automatically generated">
            <a:extLst>
              <a:ext uri="{FF2B5EF4-FFF2-40B4-BE49-F238E27FC236}">
                <a16:creationId xmlns:a16="http://schemas.microsoft.com/office/drawing/2014/main" id="{7577ACE1-622B-09FB-8141-EEFD2E767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250" y="4463143"/>
            <a:ext cx="4222782" cy="2394857"/>
          </a:xfrm>
          <a:prstGeom prst="rect">
            <a:avLst/>
          </a:prstGeom>
        </p:spPr>
      </p:pic>
      <p:pic>
        <p:nvPicPr>
          <p:cNvPr id="6" name="Graphic 5" descr="Skeleton outline">
            <a:extLst>
              <a:ext uri="{FF2B5EF4-FFF2-40B4-BE49-F238E27FC236}">
                <a16:creationId xmlns:a16="http://schemas.microsoft.com/office/drawing/2014/main" id="{B40F2431-7996-2EE7-35DC-47FABC434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8516" y="380990"/>
            <a:ext cx="3337688" cy="3439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F4C726-4CB8-9E32-B9AC-8B29B127018A}"/>
              </a:ext>
            </a:extLst>
          </p:cNvPr>
          <p:cNvSpPr txBox="1"/>
          <p:nvPr/>
        </p:nvSpPr>
        <p:spPr>
          <a:xfrm>
            <a:off x="8633428" y="6627167"/>
            <a:ext cx="1578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</a:t>
            </a:r>
            <a:r>
              <a:rPr lang="en-US" sz="1200" err="1"/>
              <a:t>Lenstra</a:t>
            </a:r>
            <a:r>
              <a:rPr lang="en-US" sz="1200"/>
              <a:t> et al., 1970)</a:t>
            </a:r>
          </a:p>
          <a:p>
            <a:endParaRPr lang="en-US" sz="12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D05042-1C5F-10B5-9C6E-38A5E622C2EA}"/>
              </a:ext>
            </a:extLst>
          </p:cNvPr>
          <p:cNvSpPr txBox="1">
            <a:spLocks/>
          </p:cNvSpPr>
          <p:nvPr/>
        </p:nvSpPr>
        <p:spPr>
          <a:xfrm>
            <a:off x="4754935" y="376089"/>
            <a:ext cx="4035280" cy="7778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opperplate Gothic Bold" panose="020E0705020206020404" pitchFamily="34" charset="0"/>
              </a:rPr>
              <a:t>fun fact!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7" grpId="0"/>
      <p:bldP spid="9" grpId="0"/>
    </p:bldLst>
  </p:timing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03D25-5BE2-4D9E-B7D8-BE1DCAE2DC4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{C316ED1B-2C14-4782-9E95-CF8C28FB8396}tf33968143_win32</Template>
  <TotalTime>0</TotalTime>
  <Words>906</Words>
  <Application>Microsoft Office PowerPoint</Application>
  <PresentationFormat>Widescreen</PresentationFormat>
  <Paragraphs>128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Calibri</vt:lpstr>
      <vt:lpstr>Copperplate Gothic Bold</vt:lpstr>
      <vt:lpstr>Stencil</vt:lpstr>
      <vt:lpstr>Times New Roman</vt:lpstr>
      <vt:lpstr>Custom</vt:lpstr>
      <vt:lpstr>SECURING END-TO-END MESSAGING WITH ENCRYPTION</vt:lpstr>
      <vt:lpstr>Agenda</vt:lpstr>
      <vt:lpstr>The essence of Digital Cryptography</vt:lpstr>
      <vt:lpstr>Trapdoor Functions</vt:lpstr>
      <vt:lpstr>The Elliptic Curve Overview </vt:lpstr>
      <vt:lpstr>Elliptic Curves: An Introduction</vt:lpstr>
      <vt:lpstr>The Elliptic Solution (Cont.)</vt:lpstr>
      <vt:lpstr>What Applications Use Elliptic Curves? </vt:lpstr>
      <vt:lpstr>Not so fun fact</vt:lpstr>
      <vt:lpstr>Elliptic Curve vulnerabilities</vt:lpstr>
      <vt:lpstr>These curves don’t lie(… or do they?)</vt:lpstr>
      <vt:lpstr>Additional  vulnerabilities</vt:lpstr>
      <vt:lpstr>Securing ECC  encryption</vt:lpstr>
      <vt:lpstr>A more Secure Standard</vt:lpstr>
      <vt:lpstr>Okay, So what?</vt:lpstr>
      <vt:lpstr>It is time for…  A  demonstration</vt:lpstr>
      <vt:lpstr>Future Improvements</vt:lpstr>
      <vt:lpstr>THANK YOU</vt:lpstr>
      <vt:lpstr>References​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yo’ shit cuz you all can’t do it ya damn selves</dc:title>
  <dc:creator>Eversman, Dylan Matthew</dc:creator>
  <cp:lastModifiedBy>Nelson, Zachary</cp:lastModifiedBy>
  <cp:revision>48</cp:revision>
  <dcterms:created xsi:type="dcterms:W3CDTF">2024-04-12T01:49:59Z</dcterms:created>
  <dcterms:modified xsi:type="dcterms:W3CDTF">2024-04-17T17:04:48Z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